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0B315A-61B4-1F31-F9F4-66FBCFEAB297}" v="107" dt="2025-11-18T04:58:46.560"/>
    <p1510:client id="{86EC77A6-0491-F61A-23B6-775E77E63AEA}" v="5" dt="2025-11-18T04:01:18.082"/>
    <p1510:client id="{8EEA7A67-B53D-A72B-2DC2-494EC59BC74C}" v="12" dt="2025-11-18T04:49:19.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72"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8EE08-4E08-46D1-BABC-F6BF65FB5B1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D5E3750-CF94-42C1-92B2-A3A24404BD59}">
      <dgm:prSet/>
      <dgm:spPr/>
      <dgm:t>
        <a:bodyPr/>
        <a:lstStyle/>
        <a:p>
          <a:pPr>
            <a:lnSpc>
              <a:spcPct val="100000"/>
            </a:lnSpc>
          </a:pPr>
          <a:r>
            <a:rPr lang="en-US" b="0"/>
            <a:t>✓ NLP_SQLizer successfully converts natural language to SQL</a:t>
          </a:r>
          <a:endParaRPr lang="en-US"/>
        </a:p>
      </dgm:t>
    </dgm:pt>
    <dgm:pt modelId="{C6AE8B29-6EDF-425D-B907-39F52FBD9283}" type="parTrans" cxnId="{A5891CE1-79C3-46AB-93A8-747E3EB8F5C8}">
      <dgm:prSet/>
      <dgm:spPr/>
      <dgm:t>
        <a:bodyPr/>
        <a:lstStyle/>
        <a:p>
          <a:endParaRPr lang="en-US"/>
        </a:p>
      </dgm:t>
    </dgm:pt>
    <dgm:pt modelId="{D9CD626A-C264-4E80-ADBF-9B237B52DB1D}" type="sibTrans" cxnId="{A5891CE1-79C3-46AB-93A8-747E3EB8F5C8}">
      <dgm:prSet/>
      <dgm:spPr/>
      <dgm:t>
        <a:bodyPr/>
        <a:lstStyle/>
        <a:p>
          <a:pPr>
            <a:lnSpc>
              <a:spcPct val="100000"/>
            </a:lnSpc>
          </a:pPr>
          <a:endParaRPr lang="en-US"/>
        </a:p>
      </dgm:t>
    </dgm:pt>
    <dgm:pt modelId="{33DFF3B2-3761-4B6D-8904-94427B907EB5}">
      <dgm:prSet/>
      <dgm:spPr/>
      <dgm:t>
        <a:bodyPr/>
        <a:lstStyle/>
        <a:p>
          <a:pPr>
            <a:lnSpc>
              <a:spcPct val="100000"/>
            </a:lnSpc>
          </a:pPr>
          <a:r>
            <a:rPr lang="en-US" b="0"/>
            <a:t>✓ Schema-specific training improves accuracy significantly</a:t>
          </a:r>
          <a:endParaRPr lang="en-US"/>
        </a:p>
      </dgm:t>
    </dgm:pt>
    <dgm:pt modelId="{D129C34E-8976-4D87-B7DA-4F517B92FBB0}" type="parTrans" cxnId="{96ACF720-F565-46A3-8848-8DAF41FBB9CA}">
      <dgm:prSet/>
      <dgm:spPr/>
      <dgm:t>
        <a:bodyPr/>
        <a:lstStyle/>
        <a:p>
          <a:endParaRPr lang="en-US"/>
        </a:p>
      </dgm:t>
    </dgm:pt>
    <dgm:pt modelId="{675B5929-EDAA-4972-82ED-144073D983EB}" type="sibTrans" cxnId="{96ACF720-F565-46A3-8848-8DAF41FBB9CA}">
      <dgm:prSet/>
      <dgm:spPr/>
      <dgm:t>
        <a:bodyPr/>
        <a:lstStyle/>
        <a:p>
          <a:pPr>
            <a:lnSpc>
              <a:spcPct val="100000"/>
            </a:lnSpc>
          </a:pPr>
          <a:endParaRPr lang="en-US"/>
        </a:p>
      </dgm:t>
    </dgm:pt>
    <dgm:pt modelId="{E2553CB2-F1FB-4FE6-BC3C-2F1B06725B82}">
      <dgm:prSet/>
      <dgm:spPr/>
      <dgm:t>
        <a:bodyPr/>
        <a:lstStyle/>
        <a:p>
          <a:pPr>
            <a:lnSpc>
              <a:spcPct val="100000"/>
            </a:lnSpc>
          </a:pPr>
          <a:r>
            <a:rPr lang="en-US" b="0"/>
            <a:t>✓ Safety mechanisms ensure zero unsafe queries</a:t>
          </a:r>
          <a:endParaRPr lang="en-US"/>
        </a:p>
      </dgm:t>
    </dgm:pt>
    <dgm:pt modelId="{07188C50-8CC3-4554-97B8-580D3B0B2177}" type="parTrans" cxnId="{1A302BC5-DDDC-4FB5-924B-2EF9E950B276}">
      <dgm:prSet/>
      <dgm:spPr/>
      <dgm:t>
        <a:bodyPr/>
        <a:lstStyle/>
        <a:p>
          <a:endParaRPr lang="en-US"/>
        </a:p>
      </dgm:t>
    </dgm:pt>
    <dgm:pt modelId="{39FCEE54-3C7E-4B93-983E-928CDB9A1178}" type="sibTrans" cxnId="{1A302BC5-DDDC-4FB5-924B-2EF9E950B276}">
      <dgm:prSet/>
      <dgm:spPr/>
      <dgm:t>
        <a:bodyPr/>
        <a:lstStyle/>
        <a:p>
          <a:pPr>
            <a:lnSpc>
              <a:spcPct val="100000"/>
            </a:lnSpc>
          </a:pPr>
          <a:endParaRPr lang="en-US"/>
        </a:p>
      </dgm:t>
    </dgm:pt>
    <dgm:pt modelId="{A9E4451E-DCAE-4396-B45A-A5DB7BA7DD3C}">
      <dgm:prSet/>
      <dgm:spPr/>
      <dgm:t>
        <a:bodyPr/>
        <a:lstStyle/>
        <a:p>
          <a:pPr>
            <a:lnSpc>
              <a:spcPct val="100000"/>
            </a:lnSpc>
          </a:pPr>
          <a:r>
            <a:rPr lang="en-US" b="0"/>
            <a:t>✓ System is explainable, helping users understand queries</a:t>
          </a:r>
          <a:endParaRPr lang="en-US"/>
        </a:p>
      </dgm:t>
    </dgm:pt>
    <dgm:pt modelId="{C18C304B-80D0-4D7A-AF1C-AE507731EDA9}" type="parTrans" cxnId="{379F1A92-467B-451B-8477-98BB5A95B843}">
      <dgm:prSet/>
      <dgm:spPr/>
      <dgm:t>
        <a:bodyPr/>
        <a:lstStyle/>
        <a:p>
          <a:endParaRPr lang="en-US"/>
        </a:p>
      </dgm:t>
    </dgm:pt>
    <dgm:pt modelId="{7028E18E-4D10-43E4-8129-19A27ACEB616}" type="sibTrans" cxnId="{379F1A92-467B-451B-8477-98BB5A95B843}">
      <dgm:prSet/>
      <dgm:spPr/>
      <dgm:t>
        <a:bodyPr/>
        <a:lstStyle/>
        <a:p>
          <a:pPr>
            <a:lnSpc>
              <a:spcPct val="100000"/>
            </a:lnSpc>
          </a:pPr>
          <a:endParaRPr lang="en-US"/>
        </a:p>
      </dgm:t>
    </dgm:pt>
    <dgm:pt modelId="{16E2489C-AB81-4E99-9D89-4111958EAE51}">
      <dgm:prSet/>
      <dgm:spPr/>
      <dgm:t>
        <a:bodyPr/>
        <a:lstStyle/>
        <a:p>
          <a:pPr>
            <a:lnSpc>
              <a:spcPct val="100000"/>
            </a:lnSpc>
          </a:pPr>
          <a:r>
            <a:rPr lang="en-US" b="0"/>
            <a:t>✓ Extensible architecture supports future enhancements</a:t>
          </a:r>
          <a:endParaRPr lang="en-US"/>
        </a:p>
      </dgm:t>
    </dgm:pt>
    <dgm:pt modelId="{89D27F9F-5FFD-46CF-8E39-6D4D9C8E93EA}" type="parTrans" cxnId="{EFA8E764-548C-4411-883A-A2C8CD0B089F}">
      <dgm:prSet/>
      <dgm:spPr/>
      <dgm:t>
        <a:bodyPr/>
        <a:lstStyle/>
        <a:p>
          <a:endParaRPr lang="en-US"/>
        </a:p>
      </dgm:t>
    </dgm:pt>
    <dgm:pt modelId="{36AF2717-5A10-4125-AC3D-A206DAA7F5AA}" type="sibTrans" cxnId="{EFA8E764-548C-4411-883A-A2C8CD0B089F}">
      <dgm:prSet/>
      <dgm:spPr/>
      <dgm:t>
        <a:bodyPr/>
        <a:lstStyle/>
        <a:p>
          <a:pPr>
            <a:lnSpc>
              <a:spcPct val="100000"/>
            </a:lnSpc>
          </a:pPr>
          <a:endParaRPr lang="en-US"/>
        </a:p>
      </dgm:t>
    </dgm:pt>
    <dgm:pt modelId="{95566D6F-0628-4D73-95C5-38A0BE8B8C57}">
      <dgm:prSet/>
      <dgm:spPr/>
      <dgm:t>
        <a:bodyPr/>
        <a:lstStyle/>
        <a:p>
          <a:pPr>
            <a:lnSpc>
              <a:spcPct val="100000"/>
            </a:lnSpc>
          </a:pPr>
          <a:r>
            <a:rPr lang="en-US" b="0"/>
            <a:t>✓ Evaluation shows promise for real-world deployment</a:t>
          </a:r>
          <a:endParaRPr lang="en-US"/>
        </a:p>
      </dgm:t>
    </dgm:pt>
    <dgm:pt modelId="{C5099201-ADF9-454E-B9B1-618F1E306D68}" type="parTrans" cxnId="{90664C22-2B86-456C-A124-0A9EAE47E151}">
      <dgm:prSet/>
      <dgm:spPr/>
      <dgm:t>
        <a:bodyPr/>
        <a:lstStyle/>
        <a:p>
          <a:endParaRPr lang="en-US"/>
        </a:p>
      </dgm:t>
    </dgm:pt>
    <dgm:pt modelId="{16C14DD1-A422-4637-A494-D431E73328EB}" type="sibTrans" cxnId="{90664C22-2B86-456C-A124-0A9EAE47E151}">
      <dgm:prSet/>
      <dgm:spPr/>
      <dgm:t>
        <a:bodyPr/>
        <a:lstStyle/>
        <a:p>
          <a:endParaRPr lang="en-US"/>
        </a:p>
      </dgm:t>
    </dgm:pt>
    <dgm:pt modelId="{7516C133-70C6-4919-9F6B-FD7C2F9268B7}" type="pres">
      <dgm:prSet presAssocID="{C728EE08-4E08-46D1-BABC-F6BF65FB5B10}" presName="root" presStyleCnt="0">
        <dgm:presLayoutVars>
          <dgm:dir/>
          <dgm:resizeHandles val="exact"/>
        </dgm:presLayoutVars>
      </dgm:prSet>
      <dgm:spPr/>
    </dgm:pt>
    <dgm:pt modelId="{DC05BF91-53A0-4F0B-8084-8BA8792731A0}" type="pres">
      <dgm:prSet presAssocID="{C728EE08-4E08-46D1-BABC-F6BF65FB5B10}" presName="container" presStyleCnt="0">
        <dgm:presLayoutVars>
          <dgm:dir/>
          <dgm:resizeHandles val="exact"/>
        </dgm:presLayoutVars>
      </dgm:prSet>
      <dgm:spPr/>
    </dgm:pt>
    <dgm:pt modelId="{4CD6EA7B-298B-4743-BBE9-9D96E07213EC}" type="pres">
      <dgm:prSet presAssocID="{ED5E3750-CF94-42C1-92B2-A3A24404BD59}" presName="compNode" presStyleCnt="0"/>
      <dgm:spPr/>
    </dgm:pt>
    <dgm:pt modelId="{C7CDFA86-E947-4123-9953-C0F54C3E3EA5}" type="pres">
      <dgm:prSet presAssocID="{ED5E3750-CF94-42C1-92B2-A3A24404BD59}" presName="iconBgRect" presStyleLbl="bgShp" presStyleIdx="0" presStyleCnt="6"/>
      <dgm:spPr/>
    </dgm:pt>
    <dgm:pt modelId="{2F0BF670-A7CE-48F1-96B1-251C5D389B67}" type="pres">
      <dgm:prSet presAssocID="{ED5E3750-CF94-42C1-92B2-A3A24404BD5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688899E-8CAB-42F3-A559-01DDAC1C7BDB}" type="pres">
      <dgm:prSet presAssocID="{ED5E3750-CF94-42C1-92B2-A3A24404BD59}" presName="spaceRect" presStyleCnt="0"/>
      <dgm:spPr/>
    </dgm:pt>
    <dgm:pt modelId="{3E952A7C-1EC4-4409-A00A-E9D5A758EC47}" type="pres">
      <dgm:prSet presAssocID="{ED5E3750-CF94-42C1-92B2-A3A24404BD59}" presName="textRect" presStyleLbl="revTx" presStyleIdx="0" presStyleCnt="6">
        <dgm:presLayoutVars>
          <dgm:chMax val="1"/>
          <dgm:chPref val="1"/>
        </dgm:presLayoutVars>
      </dgm:prSet>
      <dgm:spPr/>
    </dgm:pt>
    <dgm:pt modelId="{68EEC60C-275E-4357-9E0A-C9D347C2C930}" type="pres">
      <dgm:prSet presAssocID="{D9CD626A-C264-4E80-ADBF-9B237B52DB1D}" presName="sibTrans" presStyleLbl="sibTrans2D1" presStyleIdx="0" presStyleCnt="0"/>
      <dgm:spPr/>
    </dgm:pt>
    <dgm:pt modelId="{3A7CADFA-D0CA-4215-AEB7-B2A50D21F695}" type="pres">
      <dgm:prSet presAssocID="{33DFF3B2-3761-4B6D-8904-94427B907EB5}" presName="compNode" presStyleCnt="0"/>
      <dgm:spPr/>
    </dgm:pt>
    <dgm:pt modelId="{39F0E4B6-C56A-4B68-934A-624BD2A80CCE}" type="pres">
      <dgm:prSet presAssocID="{33DFF3B2-3761-4B6D-8904-94427B907EB5}" presName="iconBgRect" presStyleLbl="bgShp" presStyleIdx="1" presStyleCnt="6"/>
      <dgm:spPr/>
    </dgm:pt>
    <dgm:pt modelId="{6FBD38C1-2981-4AE8-8A9D-A87B4FE03840}" type="pres">
      <dgm:prSet presAssocID="{33DFF3B2-3761-4B6D-8904-94427B907EB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AA6B94A1-2CA8-448F-9D05-DF51B8F105E1}" type="pres">
      <dgm:prSet presAssocID="{33DFF3B2-3761-4B6D-8904-94427B907EB5}" presName="spaceRect" presStyleCnt="0"/>
      <dgm:spPr/>
    </dgm:pt>
    <dgm:pt modelId="{990BCA72-C0A4-4637-8260-DEB19D81BFCB}" type="pres">
      <dgm:prSet presAssocID="{33DFF3B2-3761-4B6D-8904-94427B907EB5}" presName="textRect" presStyleLbl="revTx" presStyleIdx="1" presStyleCnt="6">
        <dgm:presLayoutVars>
          <dgm:chMax val="1"/>
          <dgm:chPref val="1"/>
        </dgm:presLayoutVars>
      </dgm:prSet>
      <dgm:spPr/>
    </dgm:pt>
    <dgm:pt modelId="{40FA683F-D72F-412F-ABB3-96B3D756919D}" type="pres">
      <dgm:prSet presAssocID="{675B5929-EDAA-4972-82ED-144073D983EB}" presName="sibTrans" presStyleLbl="sibTrans2D1" presStyleIdx="0" presStyleCnt="0"/>
      <dgm:spPr/>
    </dgm:pt>
    <dgm:pt modelId="{6322B021-A0B5-442F-B958-F17610802E27}" type="pres">
      <dgm:prSet presAssocID="{E2553CB2-F1FB-4FE6-BC3C-2F1B06725B82}" presName="compNode" presStyleCnt="0"/>
      <dgm:spPr/>
    </dgm:pt>
    <dgm:pt modelId="{C1091655-A917-4BB9-B574-5E2BE75A9C31}" type="pres">
      <dgm:prSet presAssocID="{E2553CB2-F1FB-4FE6-BC3C-2F1B06725B82}" presName="iconBgRect" presStyleLbl="bgShp" presStyleIdx="2" presStyleCnt="6"/>
      <dgm:spPr/>
    </dgm:pt>
    <dgm:pt modelId="{2A1BF41D-C73E-41DB-855B-91CD3F0C3CA1}" type="pres">
      <dgm:prSet presAssocID="{E2553CB2-F1FB-4FE6-BC3C-2F1B06725B8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6D1D243D-0C43-4FE3-A048-147EF205A392}" type="pres">
      <dgm:prSet presAssocID="{E2553CB2-F1FB-4FE6-BC3C-2F1B06725B82}" presName="spaceRect" presStyleCnt="0"/>
      <dgm:spPr/>
    </dgm:pt>
    <dgm:pt modelId="{A95FD2F7-560E-465A-AFCE-AF1467C2DF88}" type="pres">
      <dgm:prSet presAssocID="{E2553CB2-F1FB-4FE6-BC3C-2F1B06725B82}" presName="textRect" presStyleLbl="revTx" presStyleIdx="2" presStyleCnt="6">
        <dgm:presLayoutVars>
          <dgm:chMax val="1"/>
          <dgm:chPref val="1"/>
        </dgm:presLayoutVars>
      </dgm:prSet>
      <dgm:spPr/>
    </dgm:pt>
    <dgm:pt modelId="{F3D0D0F0-93A5-46D0-8A08-9E21E4491295}" type="pres">
      <dgm:prSet presAssocID="{39FCEE54-3C7E-4B93-983E-928CDB9A1178}" presName="sibTrans" presStyleLbl="sibTrans2D1" presStyleIdx="0" presStyleCnt="0"/>
      <dgm:spPr/>
    </dgm:pt>
    <dgm:pt modelId="{5E36A33F-9905-40F5-AB5E-7F272036927A}" type="pres">
      <dgm:prSet presAssocID="{A9E4451E-DCAE-4396-B45A-A5DB7BA7DD3C}" presName="compNode" presStyleCnt="0"/>
      <dgm:spPr/>
    </dgm:pt>
    <dgm:pt modelId="{80B0CE50-992E-47CD-8E13-3371CAECB348}" type="pres">
      <dgm:prSet presAssocID="{A9E4451E-DCAE-4396-B45A-A5DB7BA7DD3C}" presName="iconBgRect" presStyleLbl="bgShp" presStyleIdx="3" presStyleCnt="6"/>
      <dgm:spPr/>
    </dgm:pt>
    <dgm:pt modelId="{0CFC7C25-D675-4A65-B45A-0041F7D303A5}" type="pres">
      <dgm:prSet presAssocID="{A9E4451E-DCAE-4396-B45A-A5DB7BA7DD3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acher"/>
        </a:ext>
      </dgm:extLst>
    </dgm:pt>
    <dgm:pt modelId="{2E03FB5B-F979-443C-8726-30CB178E3C61}" type="pres">
      <dgm:prSet presAssocID="{A9E4451E-DCAE-4396-B45A-A5DB7BA7DD3C}" presName="spaceRect" presStyleCnt="0"/>
      <dgm:spPr/>
    </dgm:pt>
    <dgm:pt modelId="{A5B9844B-494B-4D59-A0E4-257BF530D7BD}" type="pres">
      <dgm:prSet presAssocID="{A9E4451E-DCAE-4396-B45A-A5DB7BA7DD3C}" presName="textRect" presStyleLbl="revTx" presStyleIdx="3" presStyleCnt="6">
        <dgm:presLayoutVars>
          <dgm:chMax val="1"/>
          <dgm:chPref val="1"/>
        </dgm:presLayoutVars>
      </dgm:prSet>
      <dgm:spPr/>
    </dgm:pt>
    <dgm:pt modelId="{66B73A77-CE13-419E-A371-DF56F58A429C}" type="pres">
      <dgm:prSet presAssocID="{7028E18E-4D10-43E4-8129-19A27ACEB616}" presName="sibTrans" presStyleLbl="sibTrans2D1" presStyleIdx="0" presStyleCnt="0"/>
      <dgm:spPr/>
    </dgm:pt>
    <dgm:pt modelId="{952A1DF0-794D-4968-ADBC-FF1FF39DB2A8}" type="pres">
      <dgm:prSet presAssocID="{16E2489C-AB81-4E99-9D89-4111958EAE51}" presName="compNode" presStyleCnt="0"/>
      <dgm:spPr/>
    </dgm:pt>
    <dgm:pt modelId="{8D200F54-9349-4939-B4FA-A143C9D5F75B}" type="pres">
      <dgm:prSet presAssocID="{16E2489C-AB81-4E99-9D89-4111958EAE51}" presName="iconBgRect" presStyleLbl="bgShp" presStyleIdx="4" presStyleCnt="6"/>
      <dgm:spPr/>
    </dgm:pt>
    <dgm:pt modelId="{B028C0C0-6C1D-4729-8B29-042D45CC2E43}" type="pres">
      <dgm:prSet presAssocID="{16E2489C-AB81-4E99-9D89-4111958EAE5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61A3B1BC-28ED-4F6A-BBB8-E23A6B489568}" type="pres">
      <dgm:prSet presAssocID="{16E2489C-AB81-4E99-9D89-4111958EAE51}" presName="spaceRect" presStyleCnt="0"/>
      <dgm:spPr/>
    </dgm:pt>
    <dgm:pt modelId="{5D6B1441-214A-4B8F-BD26-0C59E753E16D}" type="pres">
      <dgm:prSet presAssocID="{16E2489C-AB81-4E99-9D89-4111958EAE51}" presName="textRect" presStyleLbl="revTx" presStyleIdx="4" presStyleCnt="6">
        <dgm:presLayoutVars>
          <dgm:chMax val="1"/>
          <dgm:chPref val="1"/>
        </dgm:presLayoutVars>
      </dgm:prSet>
      <dgm:spPr/>
    </dgm:pt>
    <dgm:pt modelId="{F92570CD-53CD-4F3C-B7CD-D93E13631FA3}" type="pres">
      <dgm:prSet presAssocID="{36AF2717-5A10-4125-AC3D-A206DAA7F5AA}" presName="sibTrans" presStyleLbl="sibTrans2D1" presStyleIdx="0" presStyleCnt="0"/>
      <dgm:spPr/>
    </dgm:pt>
    <dgm:pt modelId="{BE4A89F8-82F8-46B9-98FC-3DE80108FA56}" type="pres">
      <dgm:prSet presAssocID="{95566D6F-0628-4D73-95C5-38A0BE8B8C57}" presName="compNode" presStyleCnt="0"/>
      <dgm:spPr/>
    </dgm:pt>
    <dgm:pt modelId="{0D8BDD85-C4EA-417A-BB6F-75A9E5665944}" type="pres">
      <dgm:prSet presAssocID="{95566D6F-0628-4D73-95C5-38A0BE8B8C57}" presName="iconBgRect" presStyleLbl="bgShp" presStyleIdx="5" presStyleCnt="6"/>
      <dgm:spPr/>
    </dgm:pt>
    <dgm:pt modelId="{35CC9358-7D59-4191-AD55-504020C9FF4F}" type="pres">
      <dgm:prSet presAssocID="{95566D6F-0628-4D73-95C5-38A0BE8B8C5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shake"/>
        </a:ext>
      </dgm:extLst>
    </dgm:pt>
    <dgm:pt modelId="{57EBD134-1663-45DA-851B-16E7DB00FED6}" type="pres">
      <dgm:prSet presAssocID="{95566D6F-0628-4D73-95C5-38A0BE8B8C57}" presName="spaceRect" presStyleCnt="0"/>
      <dgm:spPr/>
    </dgm:pt>
    <dgm:pt modelId="{30334F6A-45FB-431A-8E22-5E0015F3C872}" type="pres">
      <dgm:prSet presAssocID="{95566D6F-0628-4D73-95C5-38A0BE8B8C57}" presName="textRect" presStyleLbl="revTx" presStyleIdx="5" presStyleCnt="6">
        <dgm:presLayoutVars>
          <dgm:chMax val="1"/>
          <dgm:chPref val="1"/>
        </dgm:presLayoutVars>
      </dgm:prSet>
      <dgm:spPr/>
    </dgm:pt>
  </dgm:ptLst>
  <dgm:cxnLst>
    <dgm:cxn modelId="{30BE2804-C668-4408-8D69-ECE4360E9785}" type="presOf" srcId="{ED5E3750-CF94-42C1-92B2-A3A24404BD59}" destId="{3E952A7C-1EC4-4409-A00A-E9D5A758EC47}" srcOrd="0" destOrd="0" presId="urn:microsoft.com/office/officeart/2018/2/layout/IconCircleList"/>
    <dgm:cxn modelId="{50142308-FF4F-4D3B-ADDC-AF9923138363}" type="presOf" srcId="{95566D6F-0628-4D73-95C5-38A0BE8B8C57}" destId="{30334F6A-45FB-431A-8E22-5E0015F3C872}" srcOrd="0" destOrd="0" presId="urn:microsoft.com/office/officeart/2018/2/layout/IconCircleList"/>
    <dgm:cxn modelId="{B5932A0C-2D1F-4F5F-842A-EA6104C6EEF5}" type="presOf" srcId="{39FCEE54-3C7E-4B93-983E-928CDB9A1178}" destId="{F3D0D0F0-93A5-46D0-8A08-9E21E4491295}" srcOrd="0" destOrd="0" presId="urn:microsoft.com/office/officeart/2018/2/layout/IconCircleList"/>
    <dgm:cxn modelId="{704A301F-9FED-48B8-9CF4-851A7D21D74D}" type="presOf" srcId="{33DFF3B2-3761-4B6D-8904-94427B907EB5}" destId="{990BCA72-C0A4-4637-8260-DEB19D81BFCB}" srcOrd="0" destOrd="0" presId="urn:microsoft.com/office/officeart/2018/2/layout/IconCircleList"/>
    <dgm:cxn modelId="{96ACF720-F565-46A3-8848-8DAF41FBB9CA}" srcId="{C728EE08-4E08-46D1-BABC-F6BF65FB5B10}" destId="{33DFF3B2-3761-4B6D-8904-94427B907EB5}" srcOrd="1" destOrd="0" parTransId="{D129C34E-8976-4D87-B7DA-4F517B92FBB0}" sibTransId="{675B5929-EDAA-4972-82ED-144073D983EB}"/>
    <dgm:cxn modelId="{90664C22-2B86-456C-A124-0A9EAE47E151}" srcId="{C728EE08-4E08-46D1-BABC-F6BF65FB5B10}" destId="{95566D6F-0628-4D73-95C5-38A0BE8B8C57}" srcOrd="5" destOrd="0" parTransId="{C5099201-ADF9-454E-B9B1-618F1E306D68}" sibTransId="{16C14DD1-A422-4637-A494-D431E73328EB}"/>
    <dgm:cxn modelId="{19FC8E27-67B4-43A2-88FC-36E426877369}" type="presOf" srcId="{C728EE08-4E08-46D1-BABC-F6BF65FB5B10}" destId="{7516C133-70C6-4919-9F6B-FD7C2F9268B7}" srcOrd="0" destOrd="0" presId="urn:microsoft.com/office/officeart/2018/2/layout/IconCircleList"/>
    <dgm:cxn modelId="{DF92DC28-9BA7-4E0E-90F3-C02F6BFF9C78}" type="presOf" srcId="{675B5929-EDAA-4972-82ED-144073D983EB}" destId="{40FA683F-D72F-412F-ABB3-96B3D756919D}" srcOrd="0" destOrd="0" presId="urn:microsoft.com/office/officeart/2018/2/layout/IconCircleList"/>
    <dgm:cxn modelId="{2A129E32-A10A-4B09-8F20-56D3F23686D2}" type="presOf" srcId="{A9E4451E-DCAE-4396-B45A-A5DB7BA7DD3C}" destId="{A5B9844B-494B-4D59-A0E4-257BF530D7BD}" srcOrd="0" destOrd="0" presId="urn:microsoft.com/office/officeart/2018/2/layout/IconCircleList"/>
    <dgm:cxn modelId="{08473833-1BE8-4921-9102-C9CEFF3A293E}" type="presOf" srcId="{16E2489C-AB81-4E99-9D89-4111958EAE51}" destId="{5D6B1441-214A-4B8F-BD26-0C59E753E16D}" srcOrd="0" destOrd="0" presId="urn:microsoft.com/office/officeart/2018/2/layout/IconCircleList"/>
    <dgm:cxn modelId="{EFA8E764-548C-4411-883A-A2C8CD0B089F}" srcId="{C728EE08-4E08-46D1-BABC-F6BF65FB5B10}" destId="{16E2489C-AB81-4E99-9D89-4111958EAE51}" srcOrd="4" destOrd="0" parTransId="{89D27F9F-5FFD-46CF-8E39-6D4D9C8E93EA}" sibTransId="{36AF2717-5A10-4125-AC3D-A206DAA7F5AA}"/>
    <dgm:cxn modelId="{379F1A92-467B-451B-8477-98BB5A95B843}" srcId="{C728EE08-4E08-46D1-BABC-F6BF65FB5B10}" destId="{A9E4451E-DCAE-4396-B45A-A5DB7BA7DD3C}" srcOrd="3" destOrd="0" parTransId="{C18C304B-80D0-4D7A-AF1C-AE507731EDA9}" sibTransId="{7028E18E-4D10-43E4-8129-19A27ACEB616}"/>
    <dgm:cxn modelId="{8994EAA5-76FB-4970-AD12-95D33384E1E2}" type="presOf" srcId="{D9CD626A-C264-4E80-ADBF-9B237B52DB1D}" destId="{68EEC60C-275E-4357-9E0A-C9D347C2C930}" srcOrd="0" destOrd="0" presId="urn:microsoft.com/office/officeart/2018/2/layout/IconCircleList"/>
    <dgm:cxn modelId="{1A302BC5-DDDC-4FB5-924B-2EF9E950B276}" srcId="{C728EE08-4E08-46D1-BABC-F6BF65FB5B10}" destId="{E2553CB2-F1FB-4FE6-BC3C-2F1B06725B82}" srcOrd="2" destOrd="0" parTransId="{07188C50-8CC3-4554-97B8-580D3B0B2177}" sibTransId="{39FCEE54-3C7E-4B93-983E-928CDB9A1178}"/>
    <dgm:cxn modelId="{BABE49D2-BDEF-4B01-A11F-26A546543FBE}" type="presOf" srcId="{E2553CB2-F1FB-4FE6-BC3C-2F1B06725B82}" destId="{A95FD2F7-560E-465A-AFCE-AF1467C2DF88}" srcOrd="0" destOrd="0" presId="urn:microsoft.com/office/officeart/2018/2/layout/IconCircleList"/>
    <dgm:cxn modelId="{AE33F3D2-23FE-4EF1-AE17-88F4AA614A8A}" type="presOf" srcId="{36AF2717-5A10-4125-AC3D-A206DAA7F5AA}" destId="{F92570CD-53CD-4F3C-B7CD-D93E13631FA3}" srcOrd="0" destOrd="0" presId="urn:microsoft.com/office/officeart/2018/2/layout/IconCircleList"/>
    <dgm:cxn modelId="{A5891CE1-79C3-46AB-93A8-747E3EB8F5C8}" srcId="{C728EE08-4E08-46D1-BABC-F6BF65FB5B10}" destId="{ED5E3750-CF94-42C1-92B2-A3A24404BD59}" srcOrd="0" destOrd="0" parTransId="{C6AE8B29-6EDF-425D-B907-39F52FBD9283}" sibTransId="{D9CD626A-C264-4E80-ADBF-9B237B52DB1D}"/>
    <dgm:cxn modelId="{C548ACF4-8DAD-4E87-9299-1EBF55FF44EC}" type="presOf" srcId="{7028E18E-4D10-43E4-8129-19A27ACEB616}" destId="{66B73A77-CE13-419E-A371-DF56F58A429C}" srcOrd="0" destOrd="0" presId="urn:microsoft.com/office/officeart/2018/2/layout/IconCircleList"/>
    <dgm:cxn modelId="{4F14D397-EA48-4CF0-8B3C-06B2D85318E4}" type="presParOf" srcId="{7516C133-70C6-4919-9F6B-FD7C2F9268B7}" destId="{DC05BF91-53A0-4F0B-8084-8BA8792731A0}" srcOrd="0" destOrd="0" presId="urn:microsoft.com/office/officeart/2018/2/layout/IconCircleList"/>
    <dgm:cxn modelId="{CD5E7925-EB41-40E3-A412-312AF61252CE}" type="presParOf" srcId="{DC05BF91-53A0-4F0B-8084-8BA8792731A0}" destId="{4CD6EA7B-298B-4743-BBE9-9D96E07213EC}" srcOrd="0" destOrd="0" presId="urn:microsoft.com/office/officeart/2018/2/layout/IconCircleList"/>
    <dgm:cxn modelId="{79F38318-C922-4F5F-B105-AC129B94B815}" type="presParOf" srcId="{4CD6EA7B-298B-4743-BBE9-9D96E07213EC}" destId="{C7CDFA86-E947-4123-9953-C0F54C3E3EA5}" srcOrd="0" destOrd="0" presId="urn:microsoft.com/office/officeart/2018/2/layout/IconCircleList"/>
    <dgm:cxn modelId="{46452D8E-A1A9-449A-84C6-ACE6D6A9F0C4}" type="presParOf" srcId="{4CD6EA7B-298B-4743-BBE9-9D96E07213EC}" destId="{2F0BF670-A7CE-48F1-96B1-251C5D389B67}" srcOrd="1" destOrd="0" presId="urn:microsoft.com/office/officeart/2018/2/layout/IconCircleList"/>
    <dgm:cxn modelId="{DC1CE053-A7FA-46BA-A646-DBCFA5521B56}" type="presParOf" srcId="{4CD6EA7B-298B-4743-BBE9-9D96E07213EC}" destId="{C688899E-8CAB-42F3-A559-01DDAC1C7BDB}" srcOrd="2" destOrd="0" presId="urn:microsoft.com/office/officeart/2018/2/layout/IconCircleList"/>
    <dgm:cxn modelId="{FCCA41E1-3146-4F8C-AE51-463A8B082F9E}" type="presParOf" srcId="{4CD6EA7B-298B-4743-BBE9-9D96E07213EC}" destId="{3E952A7C-1EC4-4409-A00A-E9D5A758EC47}" srcOrd="3" destOrd="0" presId="urn:microsoft.com/office/officeart/2018/2/layout/IconCircleList"/>
    <dgm:cxn modelId="{FAA938EF-8145-45F4-A532-135D3C316705}" type="presParOf" srcId="{DC05BF91-53A0-4F0B-8084-8BA8792731A0}" destId="{68EEC60C-275E-4357-9E0A-C9D347C2C930}" srcOrd="1" destOrd="0" presId="urn:microsoft.com/office/officeart/2018/2/layout/IconCircleList"/>
    <dgm:cxn modelId="{72377BA0-CDFF-4177-892F-A3F1ED410B64}" type="presParOf" srcId="{DC05BF91-53A0-4F0B-8084-8BA8792731A0}" destId="{3A7CADFA-D0CA-4215-AEB7-B2A50D21F695}" srcOrd="2" destOrd="0" presId="urn:microsoft.com/office/officeart/2018/2/layout/IconCircleList"/>
    <dgm:cxn modelId="{55543C0C-26BD-4743-A17B-87C3102B0FF4}" type="presParOf" srcId="{3A7CADFA-D0CA-4215-AEB7-B2A50D21F695}" destId="{39F0E4B6-C56A-4B68-934A-624BD2A80CCE}" srcOrd="0" destOrd="0" presId="urn:microsoft.com/office/officeart/2018/2/layout/IconCircleList"/>
    <dgm:cxn modelId="{5ADF2769-DAB7-4DD9-9305-8B76DD177F43}" type="presParOf" srcId="{3A7CADFA-D0CA-4215-AEB7-B2A50D21F695}" destId="{6FBD38C1-2981-4AE8-8A9D-A87B4FE03840}" srcOrd="1" destOrd="0" presId="urn:microsoft.com/office/officeart/2018/2/layout/IconCircleList"/>
    <dgm:cxn modelId="{C6521D2F-E5FC-40CD-9F4E-C2D7BF937114}" type="presParOf" srcId="{3A7CADFA-D0CA-4215-AEB7-B2A50D21F695}" destId="{AA6B94A1-2CA8-448F-9D05-DF51B8F105E1}" srcOrd="2" destOrd="0" presId="urn:microsoft.com/office/officeart/2018/2/layout/IconCircleList"/>
    <dgm:cxn modelId="{3F5AB2BA-67D1-48B5-B3D7-38B202A04015}" type="presParOf" srcId="{3A7CADFA-D0CA-4215-AEB7-B2A50D21F695}" destId="{990BCA72-C0A4-4637-8260-DEB19D81BFCB}" srcOrd="3" destOrd="0" presId="urn:microsoft.com/office/officeart/2018/2/layout/IconCircleList"/>
    <dgm:cxn modelId="{D09DD612-2A51-405D-B3B3-2CE0C9EA1ECC}" type="presParOf" srcId="{DC05BF91-53A0-4F0B-8084-8BA8792731A0}" destId="{40FA683F-D72F-412F-ABB3-96B3D756919D}" srcOrd="3" destOrd="0" presId="urn:microsoft.com/office/officeart/2018/2/layout/IconCircleList"/>
    <dgm:cxn modelId="{62C574E2-16CF-43B0-A538-AD761C7A6BA0}" type="presParOf" srcId="{DC05BF91-53A0-4F0B-8084-8BA8792731A0}" destId="{6322B021-A0B5-442F-B958-F17610802E27}" srcOrd="4" destOrd="0" presId="urn:microsoft.com/office/officeart/2018/2/layout/IconCircleList"/>
    <dgm:cxn modelId="{D81CB380-B02D-4F08-9F29-7D840A498C82}" type="presParOf" srcId="{6322B021-A0B5-442F-B958-F17610802E27}" destId="{C1091655-A917-4BB9-B574-5E2BE75A9C31}" srcOrd="0" destOrd="0" presId="urn:microsoft.com/office/officeart/2018/2/layout/IconCircleList"/>
    <dgm:cxn modelId="{69D48DA3-3934-47ED-BB0A-C80988179DB6}" type="presParOf" srcId="{6322B021-A0B5-442F-B958-F17610802E27}" destId="{2A1BF41D-C73E-41DB-855B-91CD3F0C3CA1}" srcOrd="1" destOrd="0" presId="urn:microsoft.com/office/officeart/2018/2/layout/IconCircleList"/>
    <dgm:cxn modelId="{435D2788-9C8A-41B2-A125-F24147D13ECD}" type="presParOf" srcId="{6322B021-A0B5-442F-B958-F17610802E27}" destId="{6D1D243D-0C43-4FE3-A048-147EF205A392}" srcOrd="2" destOrd="0" presId="urn:microsoft.com/office/officeart/2018/2/layout/IconCircleList"/>
    <dgm:cxn modelId="{9618C361-A453-4588-BA3A-C055DACE6341}" type="presParOf" srcId="{6322B021-A0B5-442F-B958-F17610802E27}" destId="{A95FD2F7-560E-465A-AFCE-AF1467C2DF88}" srcOrd="3" destOrd="0" presId="urn:microsoft.com/office/officeart/2018/2/layout/IconCircleList"/>
    <dgm:cxn modelId="{1A77D633-AB9A-49F7-AD52-9BCFCA18CB96}" type="presParOf" srcId="{DC05BF91-53A0-4F0B-8084-8BA8792731A0}" destId="{F3D0D0F0-93A5-46D0-8A08-9E21E4491295}" srcOrd="5" destOrd="0" presId="urn:microsoft.com/office/officeart/2018/2/layout/IconCircleList"/>
    <dgm:cxn modelId="{A5FE4D89-E0E7-4F60-B03C-3F4C374AA609}" type="presParOf" srcId="{DC05BF91-53A0-4F0B-8084-8BA8792731A0}" destId="{5E36A33F-9905-40F5-AB5E-7F272036927A}" srcOrd="6" destOrd="0" presId="urn:microsoft.com/office/officeart/2018/2/layout/IconCircleList"/>
    <dgm:cxn modelId="{3B83293E-B044-4F74-A34B-7F42527D80A1}" type="presParOf" srcId="{5E36A33F-9905-40F5-AB5E-7F272036927A}" destId="{80B0CE50-992E-47CD-8E13-3371CAECB348}" srcOrd="0" destOrd="0" presId="urn:microsoft.com/office/officeart/2018/2/layout/IconCircleList"/>
    <dgm:cxn modelId="{57C9BBDB-3230-410D-81BF-5F78E80F6692}" type="presParOf" srcId="{5E36A33F-9905-40F5-AB5E-7F272036927A}" destId="{0CFC7C25-D675-4A65-B45A-0041F7D303A5}" srcOrd="1" destOrd="0" presId="urn:microsoft.com/office/officeart/2018/2/layout/IconCircleList"/>
    <dgm:cxn modelId="{A0707F1C-DAA3-47AB-A7C5-CB1687AA77D7}" type="presParOf" srcId="{5E36A33F-9905-40F5-AB5E-7F272036927A}" destId="{2E03FB5B-F979-443C-8726-30CB178E3C61}" srcOrd="2" destOrd="0" presId="urn:microsoft.com/office/officeart/2018/2/layout/IconCircleList"/>
    <dgm:cxn modelId="{0F2BD816-5F7A-4F8B-A7EC-94CAFDC637AB}" type="presParOf" srcId="{5E36A33F-9905-40F5-AB5E-7F272036927A}" destId="{A5B9844B-494B-4D59-A0E4-257BF530D7BD}" srcOrd="3" destOrd="0" presId="urn:microsoft.com/office/officeart/2018/2/layout/IconCircleList"/>
    <dgm:cxn modelId="{714D11E6-502E-4A3A-B2B3-B7E524598F65}" type="presParOf" srcId="{DC05BF91-53A0-4F0B-8084-8BA8792731A0}" destId="{66B73A77-CE13-419E-A371-DF56F58A429C}" srcOrd="7" destOrd="0" presId="urn:microsoft.com/office/officeart/2018/2/layout/IconCircleList"/>
    <dgm:cxn modelId="{BE18C324-217F-4E90-9A81-18BCD0712C0E}" type="presParOf" srcId="{DC05BF91-53A0-4F0B-8084-8BA8792731A0}" destId="{952A1DF0-794D-4968-ADBC-FF1FF39DB2A8}" srcOrd="8" destOrd="0" presId="urn:microsoft.com/office/officeart/2018/2/layout/IconCircleList"/>
    <dgm:cxn modelId="{E2733F4E-A4B2-4A2E-9DC3-CD3DC119D3F6}" type="presParOf" srcId="{952A1DF0-794D-4968-ADBC-FF1FF39DB2A8}" destId="{8D200F54-9349-4939-B4FA-A143C9D5F75B}" srcOrd="0" destOrd="0" presId="urn:microsoft.com/office/officeart/2018/2/layout/IconCircleList"/>
    <dgm:cxn modelId="{D58B8124-3054-4F4D-8999-2CAE03BCCAF1}" type="presParOf" srcId="{952A1DF0-794D-4968-ADBC-FF1FF39DB2A8}" destId="{B028C0C0-6C1D-4729-8B29-042D45CC2E43}" srcOrd="1" destOrd="0" presId="urn:microsoft.com/office/officeart/2018/2/layout/IconCircleList"/>
    <dgm:cxn modelId="{CBFFA1A9-FB01-4B5E-9815-48FE7B44D8FE}" type="presParOf" srcId="{952A1DF0-794D-4968-ADBC-FF1FF39DB2A8}" destId="{61A3B1BC-28ED-4F6A-BBB8-E23A6B489568}" srcOrd="2" destOrd="0" presId="urn:microsoft.com/office/officeart/2018/2/layout/IconCircleList"/>
    <dgm:cxn modelId="{89990B3E-3568-4D7B-84E3-F35ACEBF2C42}" type="presParOf" srcId="{952A1DF0-794D-4968-ADBC-FF1FF39DB2A8}" destId="{5D6B1441-214A-4B8F-BD26-0C59E753E16D}" srcOrd="3" destOrd="0" presId="urn:microsoft.com/office/officeart/2018/2/layout/IconCircleList"/>
    <dgm:cxn modelId="{6F8407E3-42F1-4F83-9FEA-7B15360FCB4B}" type="presParOf" srcId="{DC05BF91-53A0-4F0B-8084-8BA8792731A0}" destId="{F92570CD-53CD-4F3C-B7CD-D93E13631FA3}" srcOrd="9" destOrd="0" presId="urn:microsoft.com/office/officeart/2018/2/layout/IconCircleList"/>
    <dgm:cxn modelId="{D6EA97C1-E67F-4AFD-8365-192FA0DB8B2C}" type="presParOf" srcId="{DC05BF91-53A0-4F0B-8084-8BA8792731A0}" destId="{BE4A89F8-82F8-46B9-98FC-3DE80108FA56}" srcOrd="10" destOrd="0" presId="urn:microsoft.com/office/officeart/2018/2/layout/IconCircleList"/>
    <dgm:cxn modelId="{12043244-3125-49D8-9ADF-54A9617A21B6}" type="presParOf" srcId="{BE4A89F8-82F8-46B9-98FC-3DE80108FA56}" destId="{0D8BDD85-C4EA-417A-BB6F-75A9E5665944}" srcOrd="0" destOrd="0" presId="urn:microsoft.com/office/officeart/2018/2/layout/IconCircleList"/>
    <dgm:cxn modelId="{F108836E-92ED-4488-AD7D-1ABDB66EE145}" type="presParOf" srcId="{BE4A89F8-82F8-46B9-98FC-3DE80108FA56}" destId="{35CC9358-7D59-4191-AD55-504020C9FF4F}" srcOrd="1" destOrd="0" presId="urn:microsoft.com/office/officeart/2018/2/layout/IconCircleList"/>
    <dgm:cxn modelId="{1BFC1383-0217-4AA0-83B4-A93E9FDCE08C}" type="presParOf" srcId="{BE4A89F8-82F8-46B9-98FC-3DE80108FA56}" destId="{57EBD134-1663-45DA-851B-16E7DB00FED6}" srcOrd="2" destOrd="0" presId="urn:microsoft.com/office/officeart/2018/2/layout/IconCircleList"/>
    <dgm:cxn modelId="{98DE2607-655B-4621-9EB4-7979A0100057}" type="presParOf" srcId="{BE4A89F8-82F8-46B9-98FC-3DE80108FA56}" destId="{30334F6A-45FB-431A-8E22-5E0015F3C87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DFA86-E947-4123-9953-C0F54C3E3EA5}">
      <dsp:nvSpPr>
        <dsp:cNvPr id="0" name=""/>
        <dsp:cNvSpPr/>
      </dsp:nvSpPr>
      <dsp:spPr>
        <a:xfrm>
          <a:off x="426530" y="28723"/>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BF670-A7CE-48F1-96B1-251C5D389B67}">
      <dsp:nvSpPr>
        <dsp:cNvPr id="0" name=""/>
        <dsp:cNvSpPr/>
      </dsp:nvSpPr>
      <dsp:spPr>
        <a:xfrm>
          <a:off x="631609" y="233801"/>
          <a:ext cx="566406" cy="5664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952A7C-1EC4-4409-A00A-E9D5A758EC47}">
      <dsp:nvSpPr>
        <dsp:cNvPr id="0" name=""/>
        <dsp:cNvSpPr/>
      </dsp:nvSpPr>
      <dsp:spPr>
        <a:xfrm>
          <a:off x="1612357" y="28723"/>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NLP_SQLizer successfully converts natural language to SQL</a:t>
          </a:r>
          <a:endParaRPr lang="en-US" sz="1800" kern="1200"/>
        </a:p>
      </dsp:txBody>
      <dsp:txXfrm>
        <a:off x="1612357" y="28723"/>
        <a:ext cx="2301898" cy="976563"/>
      </dsp:txXfrm>
    </dsp:sp>
    <dsp:sp modelId="{39F0E4B6-C56A-4B68-934A-624BD2A80CCE}">
      <dsp:nvSpPr>
        <dsp:cNvPr id="0" name=""/>
        <dsp:cNvSpPr/>
      </dsp:nvSpPr>
      <dsp:spPr>
        <a:xfrm>
          <a:off x="4315344" y="28723"/>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D38C1-2981-4AE8-8A9D-A87B4FE03840}">
      <dsp:nvSpPr>
        <dsp:cNvPr id="0" name=""/>
        <dsp:cNvSpPr/>
      </dsp:nvSpPr>
      <dsp:spPr>
        <a:xfrm>
          <a:off x="4520422" y="233801"/>
          <a:ext cx="566406" cy="5664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0BCA72-C0A4-4637-8260-DEB19D81BFCB}">
      <dsp:nvSpPr>
        <dsp:cNvPr id="0" name=""/>
        <dsp:cNvSpPr/>
      </dsp:nvSpPr>
      <dsp:spPr>
        <a:xfrm>
          <a:off x="5501170" y="28723"/>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Schema-specific training improves accuracy significantly</a:t>
          </a:r>
          <a:endParaRPr lang="en-US" sz="1800" kern="1200"/>
        </a:p>
      </dsp:txBody>
      <dsp:txXfrm>
        <a:off x="5501170" y="28723"/>
        <a:ext cx="2301898" cy="976563"/>
      </dsp:txXfrm>
    </dsp:sp>
    <dsp:sp modelId="{C1091655-A917-4BB9-B574-5E2BE75A9C31}">
      <dsp:nvSpPr>
        <dsp:cNvPr id="0" name=""/>
        <dsp:cNvSpPr/>
      </dsp:nvSpPr>
      <dsp:spPr>
        <a:xfrm>
          <a:off x="426530" y="1774700"/>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BF41D-C73E-41DB-855B-91CD3F0C3CA1}">
      <dsp:nvSpPr>
        <dsp:cNvPr id="0" name=""/>
        <dsp:cNvSpPr/>
      </dsp:nvSpPr>
      <dsp:spPr>
        <a:xfrm>
          <a:off x="631609" y="1979778"/>
          <a:ext cx="566406" cy="5664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FD2F7-560E-465A-AFCE-AF1467C2DF88}">
      <dsp:nvSpPr>
        <dsp:cNvPr id="0" name=""/>
        <dsp:cNvSpPr/>
      </dsp:nvSpPr>
      <dsp:spPr>
        <a:xfrm>
          <a:off x="1612357" y="1774700"/>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Safety mechanisms ensure zero unsafe queries</a:t>
          </a:r>
          <a:endParaRPr lang="en-US" sz="1800" kern="1200"/>
        </a:p>
      </dsp:txBody>
      <dsp:txXfrm>
        <a:off x="1612357" y="1774700"/>
        <a:ext cx="2301898" cy="976563"/>
      </dsp:txXfrm>
    </dsp:sp>
    <dsp:sp modelId="{80B0CE50-992E-47CD-8E13-3371CAECB348}">
      <dsp:nvSpPr>
        <dsp:cNvPr id="0" name=""/>
        <dsp:cNvSpPr/>
      </dsp:nvSpPr>
      <dsp:spPr>
        <a:xfrm>
          <a:off x="4315344" y="1774700"/>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C7C25-D675-4A65-B45A-0041F7D303A5}">
      <dsp:nvSpPr>
        <dsp:cNvPr id="0" name=""/>
        <dsp:cNvSpPr/>
      </dsp:nvSpPr>
      <dsp:spPr>
        <a:xfrm>
          <a:off x="4520422" y="1979778"/>
          <a:ext cx="566406" cy="5664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9844B-494B-4D59-A0E4-257BF530D7BD}">
      <dsp:nvSpPr>
        <dsp:cNvPr id="0" name=""/>
        <dsp:cNvSpPr/>
      </dsp:nvSpPr>
      <dsp:spPr>
        <a:xfrm>
          <a:off x="5501170" y="1774700"/>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System is explainable, helping users understand queries</a:t>
          </a:r>
          <a:endParaRPr lang="en-US" sz="1800" kern="1200"/>
        </a:p>
      </dsp:txBody>
      <dsp:txXfrm>
        <a:off x="5501170" y="1774700"/>
        <a:ext cx="2301898" cy="976563"/>
      </dsp:txXfrm>
    </dsp:sp>
    <dsp:sp modelId="{8D200F54-9349-4939-B4FA-A143C9D5F75B}">
      <dsp:nvSpPr>
        <dsp:cNvPr id="0" name=""/>
        <dsp:cNvSpPr/>
      </dsp:nvSpPr>
      <dsp:spPr>
        <a:xfrm>
          <a:off x="426530" y="3520676"/>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8C0C0-6C1D-4729-8B29-042D45CC2E43}">
      <dsp:nvSpPr>
        <dsp:cNvPr id="0" name=""/>
        <dsp:cNvSpPr/>
      </dsp:nvSpPr>
      <dsp:spPr>
        <a:xfrm>
          <a:off x="631609" y="3725754"/>
          <a:ext cx="566406" cy="5664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6B1441-214A-4B8F-BD26-0C59E753E16D}">
      <dsp:nvSpPr>
        <dsp:cNvPr id="0" name=""/>
        <dsp:cNvSpPr/>
      </dsp:nvSpPr>
      <dsp:spPr>
        <a:xfrm>
          <a:off x="1612357" y="3520676"/>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Extensible architecture supports future enhancements</a:t>
          </a:r>
          <a:endParaRPr lang="en-US" sz="1800" kern="1200"/>
        </a:p>
      </dsp:txBody>
      <dsp:txXfrm>
        <a:off x="1612357" y="3520676"/>
        <a:ext cx="2301898" cy="976563"/>
      </dsp:txXfrm>
    </dsp:sp>
    <dsp:sp modelId="{0D8BDD85-C4EA-417A-BB6F-75A9E5665944}">
      <dsp:nvSpPr>
        <dsp:cNvPr id="0" name=""/>
        <dsp:cNvSpPr/>
      </dsp:nvSpPr>
      <dsp:spPr>
        <a:xfrm>
          <a:off x="4315344" y="3520676"/>
          <a:ext cx="976563" cy="9765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C9358-7D59-4191-AD55-504020C9FF4F}">
      <dsp:nvSpPr>
        <dsp:cNvPr id="0" name=""/>
        <dsp:cNvSpPr/>
      </dsp:nvSpPr>
      <dsp:spPr>
        <a:xfrm>
          <a:off x="4520422" y="3725754"/>
          <a:ext cx="566406" cy="5664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334F6A-45FB-431A-8E22-5E0015F3C872}">
      <dsp:nvSpPr>
        <dsp:cNvPr id="0" name=""/>
        <dsp:cNvSpPr/>
      </dsp:nvSpPr>
      <dsp:spPr>
        <a:xfrm>
          <a:off x="5501170" y="3520676"/>
          <a:ext cx="2301898" cy="976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0" kern="1200"/>
            <a:t>✓ Evaluation shows promise for real-world deployment</a:t>
          </a:r>
          <a:endParaRPr lang="en-US" sz="1800" kern="1200"/>
        </a:p>
      </dsp:txBody>
      <dsp:txXfrm>
        <a:off x="5501170" y="3520676"/>
        <a:ext cx="2301898" cy="9765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4E702-5737-4EAD-A836-4B9CEF085970}" type="datetimeFigureOut">
              <a:t>11/17/2025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CDC39-10DA-4BC8-B578-24C461F29434}" type="slidenum">
              <a:t>‹#›</a:t>
            </a:fld>
            <a:endParaRPr lang="en-US"/>
          </a:p>
        </p:txBody>
      </p:sp>
    </p:spTree>
    <p:extLst>
      <p:ext uri="{BB962C8B-B14F-4D97-AF65-F5344CB8AC3E}">
        <p14:creationId xmlns:p14="http://schemas.microsoft.com/office/powerpoint/2010/main" val="364806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HI everyone, I am Kartavya Singh, and this is Team 4 </a:t>
            </a:r>
            <a:r>
              <a:rPr lang="en-US" dirty="0" err="1">
                <a:ea typeface="Calibri"/>
                <a:cs typeface="Calibri"/>
              </a:rPr>
              <a:t>NLP_SQLizer</a:t>
            </a:r>
            <a:r>
              <a:rPr lang="en-US" dirty="0">
                <a:ea typeface="Calibri"/>
                <a:cs typeface="Calibri"/>
              </a:rPr>
              <a:t>, our team consists of myself, Kartavya Singh, </a:t>
            </a:r>
            <a:r>
              <a:rPr lang="en-US" dirty="0" err="1">
                <a:ea typeface="Calibri"/>
                <a:cs typeface="Calibri"/>
              </a:rPr>
              <a:t>Saarthak</a:t>
            </a:r>
            <a:r>
              <a:rPr lang="en-US" dirty="0">
                <a:ea typeface="Calibri"/>
                <a:cs typeface="Calibri"/>
              </a:rPr>
              <a:t> Sinha, and Kanav Shetty.</a:t>
            </a:r>
          </a:p>
        </p:txBody>
      </p:sp>
      <p:sp>
        <p:nvSpPr>
          <p:cNvPr id="4" name="Slide Number Placeholder 3"/>
          <p:cNvSpPr>
            <a:spLocks noGrp="1"/>
          </p:cNvSpPr>
          <p:nvPr>
            <p:ph type="sldNum" sz="quarter" idx="5"/>
          </p:nvPr>
        </p:nvSpPr>
        <p:spPr/>
        <p:txBody>
          <a:bodyPr/>
          <a:lstStyle/>
          <a:p>
            <a:fld id="{C1CCDC39-10DA-4BC8-B578-24C461F29434}" type="slidenum">
              <a:rPr lang="en-US"/>
              <a:t>1</a:t>
            </a:fld>
            <a:endParaRPr lang="en-US"/>
          </a:p>
        </p:txBody>
      </p:sp>
    </p:spTree>
    <p:extLst>
      <p:ext uri="{BB962C8B-B14F-4D97-AF65-F5344CB8AC3E}">
        <p14:creationId xmlns:p14="http://schemas.microsoft.com/office/powerpoint/2010/main" val="396564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a:t>
            </a:r>
            <a:r>
              <a:rPr lang="en-US" dirty="0"/>
              <a:t>To evaluate </a:t>
            </a:r>
            <a:r>
              <a:rPr lang="en-US" dirty="0" err="1"/>
              <a:t>NLP_SQLizer</a:t>
            </a:r>
            <a:r>
              <a:rPr lang="en-US" dirty="0"/>
              <a:t>, we tested about 50 NL→SQL pairs across two schemas, and measured execution success, result-set F1, and unsafe query rate. We hit our target of at least 70% execution success on the first attempt, and fallback candidates helped push that higher. Importantly, we observed a 0% unsafe query rate, and users in our study were generally able to complete tasks and found the explanations helpful for understanding SQL.</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10</a:t>
            </a:fld>
            <a:endParaRPr lang="en-US"/>
          </a:p>
        </p:txBody>
      </p:sp>
    </p:spTree>
    <p:extLst>
      <p:ext uri="{BB962C8B-B14F-4D97-AF65-F5344CB8AC3E}">
        <p14:creationId xmlns:p14="http://schemas.microsoft.com/office/powerpoint/2010/main" val="233593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Saarthak</a:t>
            </a:r>
          </a:p>
        </p:txBody>
      </p:sp>
      <p:sp>
        <p:nvSpPr>
          <p:cNvPr id="4" name="Slide Number Placeholder 3"/>
          <p:cNvSpPr>
            <a:spLocks noGrp="1"/>
          </p:cNvSpPr>
          <p:nvPr>
            <p:ph type="sldNum" sz="quarter" idx="5"/>
          </p:nvPr>
        </p:nvSpPr>
        <p:spPr/>
        <p:txBody>
          <a:bodyPr/>
          <a:lstStyle/>
          <a:p>
            <a:fld id="{C1CCDC39-10DA-4BC8-B578-24C461F29434}" type="slidenum">
              <a:rPr lang="en-US"/>
              <a:t>11</a:t>
            </a:fld>
            <a:endParaRPr lang="en-US"/>
          </a:p>
        </p:txBody>
      </p:sp>
    </p:spTree>
    <p:extLst>
      <p:ext uri="{BB962C8B-B14F-4D97-AF65-F5344CB8AC3E}">
        <p14:creationId xmlns:p14="http://schemas.microsoft.com/office/powerpoint/2010/main" val="1861659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Kanav</a:t>
            </a:r>
          </a:p>
          <a:p>
            <a:endParaRPr lang="en-US">
              <a:ea typeface="Calibri"/>
              <a:cs typeface="Calibri"/>
            </a:endParaRPr>
          </a:p>
          <a:p>
            <a:r>
              <a:rPr lang="en-US">
                <a:ea typeface="Calibri"/>
                <a:cs typeface="Calibri"/>
              </a:rPr>
              <a:t>While our project is very powerful right now there are many scopes for improvement. </a:t>
            </a:r>
          </a:p>
          <a:p>
            <a:endParaRPr lang="en-US">
              <a:ea typeface="Calibri"/>
              <a:cs typeface="Calibri"/>
            </a:endParaRPr>
          </a:p>
          <a:p>
            <a:r>
              <a:rPr lang="en-US" b="1"/>
              <a:t>1. Multi-Database Support</a:t>
            </a:r>
            <a:br>
              <a:rPr lang="en-US" b="1"/>
            </a:br>
            <a:r>
              <a:rPr lang="en-US" b="1"/>
              <a:t> “We plan to expand beyond PostgreSQL by adding MySQL and SQLite adapters, and building a unified abstraction layer so the system works seamlessly across multiple databases.”</a:t>
            </a:r>
            <a:endParaRPr lang="en-US"/>
          </a:p>
          <a:p>
            <a:r>
              <a:rPr lang="en-US" b="1"/>
              <a:t>2. Enhanced Query Generation</a:t>
            </a:r>
            <a:br>
              <a:rPr lang="en-US" b="1">
                <a:cs typeface="+mn-lt"/>
              </a:rPr>
            </a:br>
            <a:r>
              <a:rPr lang="en-US" b="1"/>
              <a:t> “We’ll strengthen support for advanced SQL—things like complex aggregations, window functions, subqueries, CTEs, and set operations such as UNION and INTERSECT.”</a:t>
            </a:r>
            <a:endParaRPr lang="en-US"/>
          </a:p>
          <a:p>
            <a:r>
              <a:rPr lang="en-US" b="1"/>
              <a:t>3. Synonym Learning</a:t>
            </a:r>
            <a:br>
              <a:rPr lang="en-US" b="1">
                <a:cs typeface="+mn-lt"/>
              </a:rPr>
            </a:br>
            <a:r>
              <a:rPr lang="en-US" b="1"/>
              <a:t> “We want the system to learn user language better through active feedback and automatic synonym discovery from real query patterns.”</a:t>
            </a:r>
            <a:endParaRPr lang="en-US"/>
          </a:p>
          <a:p>
            <a:r>
              <a:rPr lang="en-US" b="1"/>
              <a:t>4. Performance Optimization</a:t>
            </a:r>
            <a:br>
              <a:rPr lang="en-US" b="1">
                <a:cs typeface="+mn-lt"/>
              </a:rPr>
            </a:br>
            <a:r>
              <a:rPr lang="en-US" b="1"/>
              <a:t> “We’re focusing on speed: caching schema context, caching results for frequent queries, and optimizing embeddings for very large schemas.”</a:t>
            </a:r>
            <a:endParaRPr lang="en-US"/>
          </a:p>
          <a:p>
            <a:r>
              <a:rPr lang="en-US" b="1"/>
              <a:t>5. Advanced Features</a:t>
            </a:r>
            <a:br>
              <a:rPr lang="en-US" b="1">
                <a:cs typeface="+mn-lt"/>
              </a:rPr>
            </a:br>
            <a:r>
              <a:rPr lang="en-US" b="1"/>
              <a:t> “And finally, we aim to add smarter capabilities like provenance tracking, query suggestions and auto-completion, and full multi-turn conversational support.”</a:t>
            </a:r>
            <a:endParaRPr lang="en-US"/>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12</a:t>
            </a:fld>
            <a:endParaRPr lang="en-US"/>
          </a:p>
        </p:txBody>
      </p:sp>
    </p:spTree>
    <p:extLst>
      <p:ext uri="{BB962C8B-B14F-4D97-AF65-F5344CB8AC3E}">
        <p14:creationId xmlns:p14="http://schemas.microsoft.com/office/powerpoint/2010/main" val="76841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a:t>
            </a:r>
            <a:r>
              <a:rPr lang="en-US" dirty="0"/>
              <a:t>Here I’m comparing </a:t>
            </a:r>
            <a:r>
              <a:rPr lang="en-US" dirty="0" err="1"/>
              <a:t>NLP_SQLizer</a:t>
            </a:r>
            <a:r>
              <a:rPr lang="en-US" dirty="0"/>
              <a:t> to three types of existing tools.</a:t>
            </a:r>
            <a:br>
              <a:rPr lang="en-US" dirty="0">
                <a:cs typeface="+mn-lt"/>
              </a:rPr>
            </a:br>
            <a:r>
              <a:rPr lang="en-US" dirty="0"/>
              <a:t> Text-to-SQL systems and SQL plugins also turn language into SQL, but they’re usually generic and cloud-based. Our approach is more schema-specific, focuses heavily on safety and explanations, and can be self-hosted.</a:t>
            </a:r>
            <a:br>
              <a:rPr lang="en-US" dirty="0">
                <a:cs typeface="+mn-lt"/>
              </a:rPr>
            </a:br>
            <a:r>
              <a:rPr lang="en-US" dirty="0"/>
              <a:t> Compared to visual query builders, we keep the same goal—making databases easier to use—but we rely on natural language and voice instead of drag-and-drop, and we generate queries automatically instead of having users build them step by step.</a:t>
            </a:r>
          </a:p>
        </p:txBody>
      </p:sp>
      <p:sp>
        <p:nvSpPr>
          <p:cNvPr id="4" name="Slide Number Placeholder 3"/>
          <p:cNvSpPr>
            <a:spLocks noGrp="1"/>
          </p:cNvSpPr>
          <p:nvPr>
            <p:ph type="sldNum" sz="quarter" idx="5"/>
          </p:nvPr>
        </p:nvSpPr>
        <p:spPr/>
        <p:txBody>
          <a:bodyPr/>
          <a:lstStyle/>
          <a:p>
            <a:fld id="{C1CCDC39-10DA-4BC8-B578-24C461F29434}" type="slidenum">
              <a:rPr lang="en-US"/>
              <a:t>13</a:t>
            </a:fld>
            <a:endParaRPr lang="en-US"/>
          </a:p>
        </p:txBody>
      </p:sp>
    </p:spTree>
    <p:extLst>
      <p:ext uri="{BB962C8B-B14F-4D97-AF65-F5344CB8AC3E}">
        <p14:creationId xmlns:p14="http://schemas.microsoft.com/office/powerpoint/2010/main" val="3176415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Saarthak</a:t>
            </a:r>
            <a:r>
              <a:rPr lang="en-US" dirty="0">
                <a:ea typeface="Calibri"/>
                <a:cs typeface="Calibri"/>
              </a:rPr>
              <a:t>: </a:t>
            </a:r>
            <a:r>
              <a:rPr lang="en-US" dirty="0"/>
              <a:t>Technically, our main strengths are on the left: we train per schema so the model really understands each database, we layer multiple safety checks around every query, we always return explanations, and everything can run locally without cloud dependencies.</a:t>
            </a:r>
            <a:br>
              <a:rPr lang="en-US" dirty="0">
                <a:cs typeface="+mn-lt"/>
              </a:rPr>
            </a:br>
            <a:r>
              <a:rPr lang="en-US" dirty="0"/>
              <a:t> On the right are the areas we still need to improve: support for more databases, better performance on very large schemas, stronger handling of complex SQL like window functions and CTEs, and a broader evaluation on more real-world databases.</a:t>
            </a:r>
          </a:p>
        </p:txBody>
      </p:sp>
      <p:sp>
        <p:nvSpPr>
          <p:cNvPr id="4" name="Slide Number Placeholder 3"/>
          <p:cNvSpPr>
            <a:spLocks noGrp="1"/>
          </p:cNvSpPr>
          <p:nvPr>
            <p:ph type="sldNum" sz="quarter" idx="5"/>
          </p:nvPr>
        </p:nvSpPr>
        <p:spPr/>
        <p:txBody>
          <a:bodyPr/>
          <a:lstStyle/>
          <a:p>
            <a:fld id="{C1CCDC39-10DA-4BC8-B578-24C461F29434}" type="slidenum">
              <a:rPr lang="en-US"/>
              <a:t>14</a:t>
            </a:fld>
            <a:endParaRPr lang="en-US"/>
          </a:p>
        </p:txBody>
      </p:sp>
    </p:spTree>
    <p:extLst>
      <p:ext uri="{BB962C8B-B14F-4D97-AF65-F5344CB8AC3E}">
        <p14:creationId xmlns:p14="http://schemas.microsoft.com/office/powerpoint/2010/main" val="2951489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a:t>
            </a:r>
            <a:r>
              <a:rPr lang="en-US" dirty="0"/>
              <a:t>In the demo, you’ll see the typical flow: a user asks a question in plain English, optionally with voice, and the system turns that into one or more SQL candidates. It selects a safe plan, runs it read-only, and returns both the results and an explanation. The goal is to show that interacting with a database can feel like chatting with an assistant, not writing boilerplate SQL.</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15</a:t>
            </a:fld>
            <a:endParaRPr lang="en-US"/>
          </a:p>
        </p:txBody>
      </p:sp>
    </p:spTree>
    <p:extLst>
      <p:ext uri="{BB962C8B-B14F-4D97-AF65-F5344CB8AC3E}">
        <p14:creationId xmlns:p14="http://schemas.microsoft.com/office/powerpoint/2010/main" val="98846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Kanav </a:t>
            </a:r>
          </a:p>
          <a:p>
            <a:endParaRPr lang="en-US">
              <a:ea typeface="Calibri"/>
              <a:cs typeface="Calibri"/>
            </a:endParaRPr>
          </a:p>
          <a:p>
            <a:r>
              <a:rPr lang="en-US" b="1"/>
              <a:t>✓ </a:t>
            </a:r>
            <a:r>
              <a:rPr lang="en-US" b="1" err="1"/>
              <a:t>NLP_SQLizer</a:t>
            </a:r>
            <a:r>
              <a:rPr lang="en-US" b="1"/>
              <a:t> successfully converts natural language to SQL</a:t>
            </a:r>
            <a:br>
              <a:rPr lang="en-US" b="1">
                <a:cs typeface="+mn-lt"/>
              </a:rPr>
            </a:br>
            <a:r>
              <a:rPr lang="en-US" b="1"/>
              <a:t> “This system allows users to describe what they want in plain English, and </a:t>
            </a:r>
            <a:r>
              <a:rPr lang="en-US" b="1" err="1"/>
              <a:t>NLP_SQLizer</a:t>
            </a:r>
            <a:r>
              <a:rPr lang="en-US" b="1"/>
              <a:t> automatically generates the correct SQL query. This removes the technical barrier for users who may not know SQL syntax, making data access much more intuitive.”</a:t>
            </a:r>
            <a:endParaRPr lang="en-US"/>
          </a:p>
          <a:p>
            <a:r>
              <a:rPr lang="en-US" b="1"/>
              <a:t>✓ Schema-specific training improves accuracy significantly</a:t>
            </a:r>
            <a:br>
              <a:rPr lang="en-US" b="1">
                <a:cs typeface="+mn-lt"/>
              </a:rPr>
            </a:br>
            <a:r>
              <a:rPr lang="en-US" b="1"/>
              <a:t> “One of our major findings is that accuracy jumps dramatically when the model is trained on the actual database schema it will operate on. By understanding table names, column meanings, and relationships, </a:t>
            </a:r>
            <a:r>
              <a:rPr lang="en-US" b="1" err="1"/>
              <a:t>NLP_SQLizer</a:t>
            </a:r>
            <a:r>
              <a:rPr lang="en-US" b="1"/>
              <a:t> produces queries that are not only correct but semantically aligned with the database.”</a:t>
            </a:r>
            <a:endParaRPr lang="en-US"/>
          </a:p>
          <a:p>
            <a:r>
              <a:rPr lang="en-US" b="1"/>
              <a:t>✓ Safety mechanisms ensure zero unsafe queries</a:t>
            </a:r>
            <a:br>
              <a:rPr lang="en-US" b="1">
                <a:cs typeface="+mn-lt"/>
              </a:rPr>
            </a:br>
            <a:r>
              <a:rPr lang="en-US" b="1"/>
              <a:t> “We’ve also built strict safety checks. The system never outputs queries that could damage the database—no DROP, DELETE, or modification operations unless explicitly allowed. This ensures the tool is safe for non-expert users and can be deployed in sensitive environments.”</a:t>
            </a:r>
            <a:endParaRPr lang="en-US"/>
          </a:p>
          <a:p>
            <a:r>
              <a:rPr lang="en-US" b="1"/>
              <a:t>✓ System is explainable, helping users understand queries</a:t>
            </a:r>
            <a:br>
              <a:rPr lang="en-US" b="1">
                <a:cs typeface="+mn-lt"/>
              </a:rPr>
            </a:br>
            <a:r>
              <a:rPr lang="en-US" b="1"/>
              <a:t> “Another key aspect is explainability. Along with the SQL output, the system provides a breakdown of how it interpreted the user’s request. This helps users build trust, learn SQL implicitly, and verify that the query does exactly what they intend.”</a:t>
            </a:r>
            <a:endParaRPr lang="en-US"/>
          </a:p>
          <a:p>
            <a:r>
              <a:rPr lang="en-US" b="1"/>
              <a:t>✓ Extensible architecture supports future enhancements</a:t>
            </a:r>
            <a:br>
              <a:rPr lang="en-US" b="1">
                <a:cs typeface="+mn-lt"/>
              </a:rPr>
            </a:br>
            <a:r>
              <a:rPr lang="en-US" b="1"/>
              <a:t> “We designed the architecture to be modular and future-proof. New schemas, models, safety rules, or even plug-ins like query optimizers can be added easily. This makes </a:t>
            </a:r>
            <a:r>
              <a:rPr lang="en-US" b="1" err="1"/>
              <a:t>NLP_SQLizer</a:t>
            </a:r>
            <a:r>
              <a:rPr lang="en-US" b="1"/>
              <a:t> scalable for larger organizations or evolving product needs.”</a:t>
            </a:r>
            <a:endParaRPr lang="en-US"/>
          </a:p>
          <a:p>
            <a:r>
              <a:rPr lang="en-US" b="1"/>
              <a:t>✓ Evaluation shows promise for real-world deployment</a:t>
            </a:r>
            <a:br>
              <a:rPr lang="en-US" b="1">
                <a:cs typeface="+mn-lt"/>
              </a:rPr>
            </a:br>
            <a:r>
              <a:rPr lang="en-US" b="1"/>
              <a:t> “And finally, our evaluation shows that the system performs strongly across test cases, including ambiguous or complex user requests. This indicates that </a:t>
            </a:r>
            <a:r>
              <a:rPr lang="en-US" b="1" err="1"/>
              <a:t>NLP_SQLizer</a:t>
            </a:r>
            <a:r>
              <a:rPr lang="en-US" b="1"/>
              <a:t> is not just a prototype but a viable candidate for real-world deployment.”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16</a:t>
            </a:fld>
            <a:endParaRPr lang="en-US"/>
          </a:p>
        </p:txBody>
      </p:sp>
    </p:spTree>
    <p:extLst>
      <p:ext uri="{BB962C8B-B14F-4D97-AF65-F5344CB8AC3E}">
        <p14:creationId xmlns:p14="http://schemas.microsoft.com/office/powerpoint/2010/main" val="30752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All: Thank You </a:t>
            </a:r>
          </a:p>
        </p:txBody>
      </p:sp>
      <p:sp>
        <p:nvSpPr>
          <p:cNvPr id="4" name="Slide Number Placeholder 3"/>
          <p:cNvSpPr>
            <a:spLocks noGrp="1"/>
          </p:cNvSpPr>
          <p:nvPr>
            <p:ph type="sldNum" sz="quarter" idx="5"/>
          </p:nvPr>
        </p:nvSpPr>
        <p:spPr/>
        <p:txBody>
          <a:bodyPr/>
          <a:lstStyle/>
          <a:p>
            <a:fld id="{C1CCDC39-10DA-4BC8-B578-24C461F29434}" type="slidenum">
              <a:rPr lang="en-US"/>
              <a:t>17</a:t>
            </a:fld>
            <a:endParaRPr lang="en-US"/>
          </a:p>
        </p:txBody>
      </p:sp>
    </p:spTree>
    <p:extLst>
      <p:ext uri="{BB962C8B-B14F-4D97-AF65-F5344CB8AC3E}">
        <p14:creationId xmlns:p14="http://schemas.microsoft.com/office/powerpoint/2010/main" val="329146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Saarthak</a:t>
            </a:r>
            <a:r>
              <a:rPr lang="en-US" dirty="0">
                <a:ea typeface="Calibri"/>
                <a:cs typeface="Calibri"/>
              </a:rPr>
              <a:t>: </a:t>
            </a:r>
            <a:r>
              <a:rPr lang="en-US" dirty="0"/>
              <a:t>The core problem is that many users struggle to write correct SQL, especially on large, messy schemas. Existing tools are either too generic or require a lot of setup, so exploring data is slow and error-prone. Our goal is to build a lightweight, safe NL→SQL copilot that understands a specific schema and makes databases easier to use, while keeping queries read-only and explainable.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2</a:t>
            </a:fld>
            <a:endParaRPr lang="en-US"/>
          </a:p>
        </p:txBody>
      </p:sp>
    </p:spTree>
    <p:extLst>
      <p:ext uri="{BB962C8B-B14F-4D97-AF65-F5344CB8AC3E}">
        <p14:creationId xmlns:p14="http://schemas.microsoft.com/office/powerpoint/2010/main" val="414920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our proposed solution. It is called NLP </a:t>
            </a:r>
            <a:r>
              <a:rPr lang="en-US" err="1">
                <a:ea typeface="Calibri"/>
                <a:cs typeface="Calibri"/>
              </a:rPr>
              <a:t>SQLizer</a:t>
            </a:r>
            <a:r>
              <a:rPr lang="en-US">
                <a:ea typeface="Calibri"/>
                <a:cs typeface="Calibri"/>
              </a:rPr>
              <a:t>. This is a self hosting AI copilot tool for querying SQL or no SQL databases. The way it works is that it takes in natural language like my speech or just plain English request and then converts that request into a SQL query. This tool also runs the query you just requested for. So voice input is supported. So an example of a query I can ask this tool would be "Generate a query to find the tallest Basketball Player in the NBA currently" and it would create the appropriate query by itself. A key item that distinguishes this tool from many existing tools is that the schema of the data is fed into a transformer called Quent2. This helps our tool learn about the </a:t>
            </a:r>
            <a:r>
              <a:rPr lang="en-US" err="1">
                <a:ea typeface="Calibri"/>
                <a:cs typeface="Calibri"/>
              </a:rPr>
              <a:t>exisitng</a:t>
            </a:r>
            <a:r>
              <a:rPr lang="en-US">
                <a:ea typeface="Calibri"/>
                <a:cs typeface="Calibri"/>
              </a:rPr>
              <a:t> architecture and </a:t>
            </a:r>
            <a:r>
              <a:rPr lang="en-US" err="1">
                <a:ea typeface="Calibri"/>
                <a:cs typeface="Calibri"/>
              </a:rPr>
              <a:t>strucure</a:t>
            </a:r>
            <a:r>
              <a:rPr lang="en-US">
                <a:ea typeface="Calibri"/>
                <a:cs typeface="Calibri"/>
              </a:rPr>
              <a:t> of data allowing for precise query creation. Multiple candidate </a:t>
            </a:r>
            <a:r>
              <a:rPr lang="en-US" err="1">
                <a:ea typeface="Calibri"/>
                <a:cs typeface="Calibri"/>
              </a:rPr>
              <a:t>queires</a:t>
            </a:r>
            <a:r>
              <a:rPr lang="en-US">
                <a:ea typeface="Calibri"/>
                <a:cs typeface="Calibri"/>
              </a:rPr>
              <a:t> are </a:t>
            </a:r>
            <a:r>
              <a:rPr lang="en-US" err="1">
                <a:ea typeface="Calibri"/>
                <a:cs typeface="Calibri"/>
              </a:rPr>
              <a:t>geenrated</a:t>
            </a:r>
            <a:r>
              <a:rPr lang="en-US">
                <a:ea typeface="Calibri"/>
                <a:cs typeface="Calibri"/>
              </a:rPr>
              <a:t> and are ranked. To ensure safety the only generated queries that are run by the system are read only queries. This tool also allows for real time schema exploration and </a:t>
            </a:r>
            <a:r>
              <a:rPr lang="en-US" err="1">
                <a:ea typeface="Calibri"/>
                <a:cs typeface="Calibri"/>
              </a:rPr>
              <a:t>visulaization</a:t>
            </a:r>
            <a:r>
              <a:rPr lang="en-US">
                <a:ea typeface="Calibri"/>
                <a:cs typeface="Calibri"/>
              </a:rPr>
              <a:t> and offers </a:t>
            </a:r>
            <a:r>
              <a:rPr lang="en-US" err="1">
                <a:ea typeface="Calibri"/>
                <a:cs typeface="Calibri"/>
              </a:rPr>
              <a:t>Postgresql</a:t>
            </a:r>
            <a:r>
              <a:rPr lang="en-US">
                <a:ea typeface="Calibri"/>
                <a:cs typeface="Calibri"/>
              </a:rPr>
              <a:t> support.</a:t>
            </a:r>
          </a:p>
        </p:txBody>
      </p:sp>
      <p:sp>
        <p:nvSpPr>
          <p:cNvPr id="4" name="Slide Number Placeholder 3"/>
          <p:cNvSpPr>
            <a:spLocks noGrp="1"/>
          </p:cNvSpPr>
          <p:nvPr>
            <p:ph type="sldNum" sz="quarter" idx="5"/>
          </p:nvPr>
        </p:nvSpPr>
        <p:spPr/>
        <p:txBody>
          <a:bodyPr/>
          <a:lstStyle/>
          <a:p>
            <a:fld id="{C1CCDC39-10DA-4BC8-B578-24C461F29434}" type="slidenum">
              <a:t>3</a:t>
            </a:fld>
            <a:endParaRPr lang="en-US"/>
          </a:p>
        </p:txBody>
      </p:sp>
    </p:spTree>
    <p:extLst>
      <p:ext uri="{BB962C8B-B14F-4D97-AF65-F5344CB8AC3E}">
        <p14:creationId xmlns:p14="http://schemas.microsoft.com/office/powerpoint/2010/main" val="111395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For the System Architecture, we had a 3 tier architecture, where the frontend was done using React and Vite, which includes all the </a:t>
            </a:r>
            <a:r>
              <a:rPr lang="en-US" dirty="0" err="1">
                <a:ea typeface="Calibri"/>
                <a:cs typeface="Calibri"/>
              </a:rPr>
              <a:t>appilcation</a:t>
            </a:r>
            <a:r>
              <a:rPr lang="en-US" dirty="0">
                <a:ea typeface="Calibri"/>
                <a:cs typeface="Calibri"/>
              </a:rPr>
              <a:t> screens, and the backend was done using Python for the training and FASTAPI for the connections and query generation. We also had a Database layer, which we had PostgreSQL and </a:t>
            </a:r>
            <a:r>
              <a:rPr lang="en-US" dirty="0" err="1">
                <a:ea typeface="Calibri"/>
                <a:cs typeface="Calibri"/>
              </a:rPr>
              <a:t>mongodb</a:t>
            </a:r>
            <a:r>
              <a:rPr lang="en-US" dirty="0">
                <a:ea typeface="Calibri"/>
                <a:cs typeface="Calibri"/>
              </a:rPr>
              <a:t> support.</a:t>
            </a:r>
          </a:p>
        </p:txBody>
      </p:sp>
      <p:sp>
        <p:nvSpPr>
          <p:cNvPr id="4" name="Slide Number Placeholder 3"/>
          <p:cNvSpPr>
            <a:spLocks noGrp="1"/>
          </p:cNvSpPr>
          <p:nvPr>
            <p:ph type="sldNum" sz="quarter" idx="5"/>
          </p:nvPr>
        </p:nvSpPr>
        <p:spPr/>
        <p:txBody>
          <a:bodyPr/>
          <a:lstStyle/>
          <a:p>
            <a:fld id="{C1CCDC39-10DA-4BC8-B578-24C461F29434}" type="slidenum">
              <a:rPr lang="en-US"/>
              <a:t>4</a:t>
            </a:fld>
            <a:endParaRPr lang="en-US"/>
          </a:p>
        </p:txBody>
      </p:sp>
    </p:spTree>
    <p:extLst>
      <p:ext uri="{BB962C8B-B14F-4D97-AF65-F5344CB8AC3E}">
        <p14:creationId xmlns:p14="http://schemas.microsoft.com/office/powerpoint/2010/main" val="344339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Saarthak</a:t>
            </a:r>
            <a:r>
              <a:rPr lang="en-US" dirty="0">
                <a:ea typeface="Calibri"/>
                <a:cs typeface="Calibri"/>
              </a:rPr>
              <a:t>: </a:t>
            </a:r>
            <a:r>
              <a:rPr lang="en-US" dirty="0"/>
              <a:t>Our NL→SQL pipeline is a seven-step process. We first analyze intent, ground it to tables and columns, and then generate several SQL candidates using join paths. Each candidate goes through safety checks, an EXPLAIN gate to catch expensive plans, and finally read-only execution with limits. For the user, we return both the results and a plain-English explanation of what the query is doing.</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5</a:t>
            </a:fld>
            <a:endParaRPr lang="en-US"/>
          </a:p>
        </p:txBody>
      </p:sp>
    </p:spTree>
    <p:extLst>
      <p:ext uri="{BB962C8B-B14F-4D97-AF65-F5344CB8AC3E}">
        <p14:creationId xmlns:p14="http://schemas.microsoft.com/office/powerpoint/2010/main" val="213282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what the </a:t>
            </a:r>
            <a:r>
              <a:rPr lang="en-US" err="1">
                <a:ea typeface="Calibri"/>
                <a:cs typeface="Calibri"/>
              </a:rPr>
              <a:t>implementaion</a:t>
            </a:r>
            <a:r>
              <a:rPr lang="en-US">
                <a:ea typeface="Calibri"/>
                <a:cs typeface="Calibri"/>
              </a:rPr>
              <a:t> of our </a:t>
            </a:r>
            <a:r>
              <a:rPr lang="en-US" err="1">
                <a:ea typeface="Calibri"/>
                <a:cs typeface="Calibri"/>
              </a:rPr>
              <a:t>scehma</a:t>
            </a:r>
            <a:r>
              <a:rPr lang="en-US">
                <a:ea typeface="Calibri"/>
                <a:cs typeface="Calibri"/>
              </a:rPr>
              <a:t> </a:t>
            </a:r>
            <a:r>
              <a:rPr lang="en-US" err="1">
                <a:ea typeface="Calibri"/>
                <a:cs typeface="Calibri"/>
              </a:rPr>
              <a:t>spcific</a:t>
            </a:r>
            <a:r>
              <a:rPr lang="en-US">
                <a:ea typeface="Calibri"/>
                <a:cs typeface="Calibri"/>
              </a:rPr>
              <a:t> model </a:t>
            </a:r>
            <a:r>
              <a:rPr lang="en-US" err="1">
                <a:ea typeface="Calibri"/>
                <a:cs typeface="Calibri"/>
              </a:rPr>
              <a:t>trainging</a:t>
            </a:r>
            <a:r>
              <a:rPr lang="en-US">
                <a:ea typeface="Calibri"/>
                <a:cs typeface="Calibri"/>
              </a:rPr>
              <a:t> looks like. We implemented a novel </a:t>
            </a:r>
            <a:r>
              <a:rPr lang="en-US" err="1">
                <a:ea typeface="Calibri"/>
                <a:cs typeface="Calibri"/>
              </a:rPr>
              <a:t>approcach</a:t>
            </a:r>
            <a:r>
              <a:rPr lang="en-US">
                <a:ea typeface="Calibri"/>
                <a:cs typeface="Calibri"/>
              </a:rPr>
              <a:t> which involved </a:t>
            </a:r>
            <a:r>
              <a:rPr lang="en-US" err="1">
                <a:ea typeface="Calibri"/>
                <a:cs typeface="Calibri"/>
              </a:rPr>
              <a:t>traning</a:t>
            </a:r>
            <a:r>
              <a:rPr lang="en-US">
                <a:ea typeface="Calibri"/>
                <a:cs typeface="Calibri"/>
              </a:rPr>
              <a:t> models that learn each database deeply as I explored </a:t>
            </a:r>
            <a:r>
              <a:rPr lang="en-US" err="1">
                <a:ea typeface="Calibri"/>
                <a:cs typeface="Calibri"/>
              </a:rPr>
              <a:t>breifly</a:t>
            </a:r>
            <a:r>
              <a:rPr lang="en-US">
                <a:ea typeface="Calibri"/>
                <a:cs typeface="Calibri"/>
              </a:rPr>
              <a:t> before. Our </a:t>
            </a:r>
            <a:r>
              <a:rPr lang="en-US" err="1">
                <a:ea typeface="Calibri"/>
                <a:cs typeface="Calibri"/>
              </a:rPr>
              <a:t>traning</a:t>
            </a:r>
            <a:r>
              <a:rPr lang="en-US">
                <a:ea typeface="Calibri"/>
                <a:cs typeface="Calibri"/>
              </a:rPr>
              <a:t> pipeline has 3 stages to it. </a:t>
            </a:r>
            <a:r>
              <a:rPr lang="en-US" err="1">
                <a:ea typeface="Calibri"/>
                <a:cs typeface="Calibri"/>
              </a:rPr>
              <a:t>THe</a:t>
            </a:r>
            <a:r>
              <a:rPr lang="en-US">
                <a:ea typeface="Calibri"/>
                <a:cs typeface="Calibri"/>
              </a:rPr>
              <a:t> first step involves </a:t>
            </a:r>
            <a:r>
              <a:rPr lang="en-US" err="1">
                <a:ea typeface="Calibri"/>
                <a:cs typeface="Calibri"/>
              </a:rPr>
              <a:t>geenrating</a:t>
            </a:r>
            <a:r>
              <a:rPr lang="en-US">
                <a:ea typeface="Calibri"/>
                <a:cs typeface="Calibri"/>
              </a:rPr>
              <a:t> synthetic training data using an LLM. What this step does is basically creates Natural language and </a:t>
            </a:r>
            <a:r>
              <a:rPr lang="en-US" err="1">
                <a:ea typeface="Calibri"/>
                <a:cs typeface="Calibri"/>
              </a:rPr>
              <a:t>SQl</a:t>
            </a:r>
            <a:r>
              <a:rPr lang="en-US">
                <a:ea typeface="Calibri"/>
                <a:cs typeface="Calibri"/>
              </a:rPr>
              <a:t> pairs specific to schema </a:t>
            </a:r>
            <a:r>
              <a:rPr lang="en-US" err="1">
                <a:ea typeface="Calibri"/>
                <a:cs typeface="Calibri"/>
              </a:rPr>
              <a:t>strucure</a:t>
            </a:r>
            <a:r>
              <a:rPr lang="en-US">
                <a:ea typeface="Calibri"/>
                <a:cs typeface="Calibri"/>
              </a:rPr>
              <a:t>. It leverages schema metadata to make its own fake data to train our future model. Stage 2 basically creates schema embeddings using a sentence </a:t>
            </a:r>
            <a:r>
              <a:rPr lang="en-US" err="1">
                <a:ea typeface="Calibri"/>
                <a:cs typeface="Calibri"/>
              </a:rPr>
              <a:t>transfomer</a:t>
            </a:r>
            <a:r>
              <a:rPr lang="en-US">
                <a:ea typeface="Calibri"/>
                <a:cs typeface="Calibri"/>
              </a:rPr>
              <a:t>. This later enables us to use semantic search for better matching. The final stage involved finetuning. We fine tune the base model on the training data. All of these trained models are stored corresponding to your database for faster query </a:t>
            </a:r>
            <a:r>
              <a:rPr lang="en-US" err="1">
                <a:ea typeface="Calibri"/>
                <a:cs typeface="Calibri"/>
              </a:rPr>
              <a:t>geenration</a:t>
            </a:r>
            <a:r>
              <a:rPr lang="en-US">
                <a:ea typeface="Calibri"/>
                <a:cs typeface="Calibri"/>
              </a:rPr>
              <a:t>. The </a:t>
            </a:r>
            <a:r>
              <a:rPr lang="en-US" err="1">
                <a:ea typeface="Calibri"/>
                <a:cs typeface="Calibri"/>
              </a:rPr>
              <a:t>beenfits</a:t>
            </a:r>
            <a:r>
              <a:rPr lang="en-US">
                <a:ea typeface="Calibri"/>
                <a:cs typeface="Calibri"/>
              </a:rPr>
              <a:t> of this approach include </a:t>
            </a:r>
            <a:r>
              <a:rPr lang="en-US">
                <a:solidFill>
                  <a:srgbClr val="333333"/>
                </a:solidFill>
              </a:rPr>
              <a:t>Improved accuracy, faster inference, </a:t>
            </a:r>
            <a:r>
              <a:rPr lang="en-US" err="1">
                <a:solidFill>
                  <a:srgbClr val="333333"/>
                </a:solidFill>
              </a:rPr>
              <a:t>betterexplanations</a:t>
            </a:r>
            <a:r>
              <a:rPr lang="en-US">
                <a:solidFill>
                  <a:srgbClr val="333333"/>
                </a:solidFill>
              </a:rPr>
              <a:t>.</a:t>
            </a:r>
            <a:endParaRPr lang="en-US">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t>6</a:t>
            </a:fld>
            <a:endParaRPr lang="en-US"/>
          </a:p>
        </p:txBody>
      </p:sp>
    </p:spTree>
    <p:extLst>
      <p:ext uri="{BB962C8B-B14F-4D97-AF65-F5344CB8AC3E}">
        <p14:creationId xmlns:p14="http://schemas.microsoft.com/office/powerpoint/2010/main" val="14676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Kartavya: </a:t>
            </a:r>
            <a:r>
              <a:rPr lang="en-US" dirty="0"/>
              <a:t>Safety is layered throughout the system. At the database level we use a read-only role, so writes and DDL are impossible. Before execution, we parse SQL, block dangerous keywords, inject LIMITs, and run EXPLAIN to reject costly plans. At runtime we enforce timeouts, row limits, and avoid storing passwords, building DSNs only in memory for each connection.</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7</a:t>
            </a:fld>
            <a:endParaRPr lang="en-US"/>
          </a:p>
        </p:txBody>
      </p:sp>
    </p:spTree>
    <p:extLst>
      <p:ext uri="{BB962C8B-B14F-4D97-AF65-F5344CB8AC3E}">
        <p14:creationId xmlns:p14="http://schemas.microsoft.com/office/powerpoint/2010/main" val="90747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Saarthak</a:t>
            </a:r>
            <a:r>
              <a:rPr lang="en-US" dirty="0">
                <a:ea typeface="Calibri"/>
                <a:cs typeface="Calibri"/>
              </a:rPr>
              <a:t>: </a:t>
            </a:r>
            <a:r>
              <a:rPr lang="en-US" dirty="0"/>
              <a:t>Our main strength is schema-specific learning: the models actually understand the structure of the database they’re serving, which boosts accuracy. On top of that, we emphasize safety and explanations—every query is checked and paired with a human-readable description. Finally, the UX is friendly: voice input, schema explorer, and CSV export make it easy to use in real workflows, and the modular design lets us add more databases later.</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rPr lang="en-US"/>
              <a:t>8</a:t>
            </a:fld>
            <a:endParaRPr lang="en-US"/>
          </a:p>
        </p:txBody>
      </p:sp>
    </p:spTree>
    <p:extLst>
      <p:ext uri="{BB962C8B-B14F-4D97-AF65-F5344CB8AC3E}">
        <p14:creationId xmlns:p14="http://schemas.microsoft.com/office/powerpoint/2010/main" val="289391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While the advantages of this solution are great, there are also some weaknesses and limitation to our project. </a:t>
            </a:r>
            <a:br>
              <a:rPr lang="en-US" dirty="0">
                <a:ea typeface="Calibri"/>
                <a:cs typeface="+mn-lt"/>
              </a:rPr>
            </a:br>
            <a:r>
              <a:rPr lang="en-US" dirty="0"/>
              <a:t>Today we only support PostgreSQL, and performance starts to drop on very large schemas with many tables or ambiguous column names. We still lean on LLM APIs for generation and training, and complex SQL—especially heavy window functions or nested subqueries—is not perfect yet. Our evaluation has also been on a small number of schemas, so we need broader testing.</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1CCDC39-10DA-4BC8-B578-24C461F29434}" type="slidenum">
              <a:t>9</a:t>
            </a:fld>
            <a:endParaRPr lang="en-US"/>
          </a:p>
        </p:txBody>
      </p:sp>
    </p:spTree>
    <p:extLst>
      <p:ext uri="{BB962C8B-B14F-4D97-AF65-F5344CB8AC3E}">
        <p14:creationId xmlns:p14="http://schemas.microsoft.com/office/powerpoint/2010/main" val="825361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451381"/>
            <a:ext cx="7884414" cy="4066540"/>
          </a:xfrm>
        </p:spPr>
        <p:txBody>
          <a:bodyPr anchor="b">
            <a:normAutofit/>
          </a:bodyPr>
          <a:lstStyle/>
          <a:p>
            <a:pPr algn="l">
              <a:defRPr sz="4400" b="1">
                <a:solidFill>
                  <a:srgbClr val="0066CC"/>
                </a:solidFill>
              </a:defRPr>
            </a:pPr>
            <a:r>
              <a:rPr lang="en-US" sz="5700" dirty="0" err="1"/>
              <a:t>NLP_SQLizer</a:t>
            </a:r>
            <a:endParaRPr lang="en-US" sz="5700" dirty="0"/>
          </a:p>
        </p:txBody>
      </p:sp>
      <p:sp>
        <p:nvSpPr>
          <p:cNvPr id="3" name="Subtitle 2"/>
          <p:cNvSpPr>
            <a:spLocks noGrp="1"/>
          </p:cNvSpPr>
          <p:nvPr>
            <p:ph type="subTitle" idx="1"/>
          </p:nvPr>
        </p:nvSpPr>
        <p:spPr>
          <a:xfrm>
            <a:off x="628649" y="4983276"/>
            <a:ext cx="7884414" cy="1126680"/>
          </a:xfrm>
        </p:spPr>
        <p:txBody>
          <a:bodyPr>
            <a:normAutofit/>
          </a:bodyPr>
          <a:lstStyle/>
          <a:p>
            <a:pPr algn="l">
              <a:defRPr sz="2400">
                <a:solidFill>
                  <a:srgbClr val="333333"/>
                </a:solidFill>
              </a:defRPr>
            </a:pPr>
            <a:r>
              <a:rPr dirty="0"/>
              <a:t>Natural Language to SQL Copilot</a:t>
            </a:r>
            <a:endParaRPr lang="en-US" dirty="0"/>
          </a:p>
          <a:p>
            <a:pPr algn="l"/>
            <a:r>
              <a:rPr dirty="0"/>
              <a:t>Team 04 | Database Theory | Fall 2025</a:t>
            </a:r>
            <a:endParaRPr lang="en-US"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sX0" fmla="*/ 0 w 4057650"/>
              <a:gd name="csY0" fmla="*/ 0 h 18288"/>
              <a:gd name="csX1" fmla="*/ 757428 w 4057650"/>
              <a:gd name="csY1" fmla="*/ 0 h 18288"/>
              <a:gd name="csX2" fmla="*/ 1474279 w 4057650"/>
              <a:gd name="csY2" fmla="*/ 0 h 18288"/>
              <a:gd name="csX3" fmla="*/ 2191131 w 4057650"/>
              <a:gd name="csY3" fmla="*/ 0 h 18288"/>
              <a:gd name="csX4" fmla="*/ 2745676 w 4057650"/>
              <a:gd name="csY4" fmla="*/ 0 h 18288"/>
              <a:gd name="csX5" fmla="*/ 3340798 w 4057650"/>
              <a:gd name="csY5" fmla="*/ 0 h 18288"/>
              <a:gd name="csX6" fmla="*/ 4057650 w 4057650"/>
              <a:gd name="csY6" fmla="*/ 0 h 18288"/>
              <a:gd name="csX7" fmla="*/ 4057650 w 4057650"/>
              <a:gd name="csY7" fmla="*/ 18288 h 18288"/>
              <a:gd name="csX8" fmla="*/ 3381375 w 4057650"/>
              <a:gd name="csY8" fmla="*/ 18288 h 18288"/>
              <a:gd name="csX9" fmla="*/ 2826830 w 4057650"/>
              <a:gd name="csY9" fmla="*/ 18288 h 18288"/>
              <a:gd name="csX10" fmla="*/ 2272284 w 4057650"/>
              <a:gd name="csY10" fmla="*/ 18288 h 18288"/>
              <a:gd name="csX11" fmla="*/ 1555432 w 4057650"/>
              <a:gd name="csY11" fmla="*/ 18288 h 18288"/>
              <a:gd name="csX12" fmla="*/ 960310 w 4057650"/>
              <a:gd name="csY12" fmla="*/ 18288 h 18288"/>
              <a:gd name="csX13" fmla="*/ 0 w 4057650"/>
              <a:gd name="csY13" fmla="*/ 18288 h 18288"/>
              <a:gd name="csX14" fmla="*/ 0 w 4057650"/>
              <a:gd name="csY14"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3500">
                <a:solidFill>
                  <a:srgbClr val="FFFFFF"/>
                </a:solidFill>
              </a:rPr>
              <a:t>Evaluation Results</a:t>
            </a:r>
          </a:p>
        </p:txBody>
      </p:sp>
      <p:sp>
        <p:nvSpPr>
          <p:cNvPr id="3" name="Content Placeholder 2"/>
          <p:cNvSpPr>
            <a:spLocks noGrp="1"/>
          </p:cNvSpPr>
          <p:nvPr>
            <p:ph idx="1"/>
          </p:nvPr>
        </p:nvSpPr>
        <p:spPr>
          <a:xfrm>
            <a:off x="3607694" y="649480"/>
            <a:ext cx="4916510" cy="5546047"/>
          </a:xfrm>
        </p:spPr>
        <p:txBody>
          <a:bodyPr anchor="ctr">
            <a:noAutofit/>
          </a:bodyPr>
          <a:lstStyle/>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Test Setup:</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50 NL→SQL pairs across 2 schemas (school, store)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Metrics: Execution success, result-set F1, unsafe </a:t>
            </a:r>
            <a:r>
              <a:rPr lang="en-US" sz="1200" dirty="0" err="1">
                <a:latin typeface="Arial" panose="020B0604020202020204" pitchFamily="34" charset="0"/>
                <a:cs typeface="Arial" panose="020B0604020202020204" pitchFamily="34" charset="0"/>
              </a:rPr>
              <a:t>rateKey</a:t>
            </a:r>
            <a:endParaRPr lang="en-US" sz="1200" dirty="0">
              <a:latin typeface="Arial" panose="020B0604020202020204" pitchFamily="34" charset="0"/>
              <a:cs typeface="Arial" panose="020B0604020202020204" pitchFamily="34" charset="0"/>
            </a:endParaRP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Results: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Execution Success Rate: ≥70% (target met)</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Queries execute successfully on first attempt</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Fallback candidates improve success rate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Safety: </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0% Unsafe Query Rate (target: 0%)</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All safety mechanisms working as designed</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No DDL/WRITE operations executed</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Accuracy: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Schema-specific models show improved accuracy vs. generic 	  approach</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Better column/table matching with embeddings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User Study: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Task completion rate: High</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Explanation clarity: Well-received by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600" b="1">
                <a:solidFill>
                  <a:srgbClr val="0066CC"/>
                </a:solidFill>
              </a:defRPr>
            </a:pPr>
            <a:r>
              <a:rPr lang="en-US"/>
              <a:t>Evaluation Metrics Breakdown</a:t>
            </a:r>
          </a:p>
        </p:txBody>
      </p:sp>
      <p:sp>
        <p:nvSpPr>
          <p:cNvPr id="3" name="Content Placeholder 2"/>
          <p:cNvSpPr>
            <a:spLocks noGrp="1"/>
          </p:cNvSpPr>
          <p:nvPr>
            <p:ph sz="half" idx="1"/>
          </p:nvPr>
        </p:nvSpPr>
        <p:spPr/>
        <p:txBody>
          <a:bodyPr>
            <a:normAutofit/>
          </a:bodyPr>
          <a:lstStyle/>
          <a:p>
            <a:pPr marL="0" indent="0">
              <a:spcAft>
                <a:spcPts val="1000"/>
              </a:spcAft>
              <a:buNone/>
              <a:defRPr sz="1600">
                <a:solidFill>
                  <a:srgbClr val="333333"/>
                </a:solidFill>
              </a:defRPr>
            </a:pPr>
            <a:r>
              <a:rPr lang="en-US" sz="1400">
                <a:latin typeface="Arial" panose="020B0604020202020204" pitchFamily="34" charset="0"/>
                <a:cs typeface="Arial" panose="020B0604020202020204" pitchFamily="34" charset="0"/>
              </a:rPr>
              <a:t>Quantitative Metrics:</a:t>
            </a:r>
          </a:p>
          <a:p>
            <a:pPr marL="0" indent="0">
              <a:spcAft>
                <a:spcPts val="1000"/>
              </a:spcAft>
              <a:buNone/>
              <a:defRPr sz="1600">
                <a:solidFill>
                  <a:srgbClr val="333333"/>
                </a:solidFill>
              </a:defRPr>
            </a:pPr>
            <a:endParaRPr lang="en-US" sz="1200">
              <a:latin typeface="Arial" panose="020B0604020202020204" pitchFamily="34" charset="0"/>
              <a:cs typeface="Arial" panose="020B0604020202020204" pitchFamily="34" charset="0"/>
            </a:endParaRP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Execution Success: ≥70%</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Result-Set F1 Score:</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Measures correctness of returned data</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Compared against gold standard queries</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Unsafe Query Rate: 0%</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Target achieved</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Time-to-First-Correct:</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Average time to generate correct query</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Includes candidate generation + ranking</a:t>
            </a:r>
            <a:endParaRPr lang="en-US" sz="1200" dirty="0">
              <a:latin typeface="Arial" panose="020B0604020202020204" pitchFamily="34" charset="0"/>
              <a:cs typeface="Arial" panose="020B0604020202020204" pitchFamily="34" charset="0"/>
            </a:endParaRPr>
          </a:p>
        </p:txBody>
      </p:sp>
      <p:sp>
        <p:nvSpPr>
          <p:cNvPr id="4" name="Content Placeholder 3"/>
          <p:cNvSpPr>
            <a:spLocks noGrp="1"/>
          </p:cNvSpPr>
          <p:nvPr>
            <p:ph sz="half" idx="2"/>
          </p:nvPr>
        </p:nvSpPr>
        <p:spPr/>
        <p:txBody>
          <a:bodyPr>
            <a:normAutofit/>
          </a:bodyPr>
          <a:lstStyle/>
          <a:p>
            <a:pPr marL="0" indent="0">
              <a:spcAft>
                <a:spcPts val="1000"/>
              </a:spcAft>
              <a:buNone/>
              <a:defRPr sz="1600">
                <a:solidFill>
                  <a:srgbClr val="333333"/>
                </a:solidFill>
              </a:defRPr>
            </a:pPr>
            <a:r>
              <a:rPr lang="en-US" sz="1400">
                <a:latin typeface="Arial" panose="020B0604020202020204" pitchFamily="34" charset="0"/>
                <a:cs typeface="Arial" panose="020B0604020202020204" pitchFamily="34" charset="0"/>
              </a:rPr>
              <a:t>Qualitative Metrics:</a:t>
            </a:r>
          </a:p>
          <a:p>
            <a:pPr>
              <a:spcAft>
                <a:spcPts val="1000"/>
              </a:spcAft>
              <a:defRPr sz="1600">
                <a:solidFill>
                  <a:srgbClr val="333333"/>
                </a:solidFill>
              </a:defRPr>
            </a:pPr>
            <a:endParaRPr lang="en-US" sz="1200">
              <a:latin typeface="Arial" panose="020B0604020202020204" pitchFamily="34" charset="0"/>
              <a:cs typeface="Arial" panose="020B0604020202020204" pitchFamily="34" charset="0"/>
            </a:endParaRP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User Task Completion:</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Users successfully complete queries</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Minimal need for query refinement</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Explanation Quality:</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Users understand query logic</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Explanations help with learning</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Schema Explorer Usage:</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Helps users understand database</a:t>
            </a:r>
          </a:p>
          <a:p>
            <a:pPr marL="0" indent="0">
              <a:spcAft>
                <a:spcPts val="1000"/>
              </a:spcAft>
              <a:buNone/>
              <a:defRPr sz="1600">
                <a:solidFill>
                  <a:srgbClr val="333333"/>
                </a:solidFill>
              </a:defRPr>
            </a:pPr>
            <a:r>
              <a:rPr lang="en-US" sz="1200">
                <a:latin typeface="Arial" panose="020B0604020202020204" pitchFamily="34" charset="0"/>
                <a:cs typeface="Arial" panose="020B0604020202020204" pitchFamily="34" charset="0"/>
              </a:rPr>
              <a:t>	- Reduces query errors</a:t>
            </a:r>
            <a:endParaRPr lang="en-US" sz="12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2700">
                <a:solidFill>
                  <a:srgbClr val="FFFFFF"/>
                </a:solidFill>
              </a:rPr>
              <a:t>Future Work and Improvements</a:t>
            </a:r>
          </a:p>
        </p:txBody>
      </p:sp>
      <p:sp>
        <p:nvSpPr>
          <p:cNvPr id="3" name="Content Placeholder 2"/>
          <p:cNvSpPr>
            <a:spLocks noGrp="1"/>
          </p:cNvSpPr>
          <p:nvPr>
            <p:ph idx="1"/>
          </p:nvPr>
        </p:nvSpPr>
        <p:spPr>
          <a:xfrm>
            <a:off x="3607694" y="649480"/>
            <a:ext cx="4916510" cy="5546047"/>
          </a:xfrm>
        </p:spPr>
        <p:txBody>
          <a:bodyPr anchor="ctr">
            <a:noAutofit/>
          </a:bodyPr>
          <a:lstStyle/>
          <a:p>
            <a:pPr marL="0" indent="0">
              <a:lnSpc>
                <a:spcPct val="90000"/>
              </a:lnSpc>
              <a:spcAft>
                <a:spcPts val="1200"/>
              </a:spcAft>
              <a:buNone/>
              <a:defRPr sz="1800" b="0">
                <a:solidFill>
                  <a:srgbClr val="333333"/>
                </a:solidFill>
              </a:defRPr>
            </a:pPr>
            <a:r>
              <a:rPr lang="en-US" sz="1600" dirty="0"/>
              <a:t>Concrete Tasks for Further Improvement:</a:t>
            </a:r>
          </a:p>
          <a:p>
            <a:pPr marL="0" indent="0">
              <a:lnSpc>
                <a:spcPct val="90000"/>
              </a:lnSpc>
              <a:spcAft>
                <a:spcPts val="200"/>
              </a:spcAft>
              <a:buNone/>
              <a:defRPr sz="1800" b="0">
                <a:solidFill>
                  <a:srgbClr val="333333"/>
                </a:solidFill>
              </a:defRPr>
            </a:pPr>
            <a:r>
              <a:rPr lang="en-US" sz="1400" dirty="0"/>
              <a:t>1. Multi-Database Support:</a:t>
            </a:r>
            <a:endParaRPr lang="en-US" sz="1400">
              <a:ea typeface="Calibri"/>
              <a:cs typeface="Calibri"/>
            </a:endParaRPr>
          </a:p>
          <a:p>
            <a:pPr marL="0" indent="0">
              <a:lnSpc>
                <a:spcPct val="90000"/>
              </a:lnSpc>
              <a:spcAft>
                <a:spcPts val="200"/>
              </a:spcAft>
              <a:buNone/>
              <a:defRPr sz="1800" b="0">
                <a:solidFill>
                  <a:srgbClr val="333333"/>
                </a:solidFill>
              </a:defRPr>
            </a:pPr>
            <a:r>
              <a:rPr lang="en-US" sz="1200" dirty="0"/>
              <a:t>	• Implement MySQL and SQLite adapters</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Create unified database abstraction layer</a:t>
            </a:r>
            <a:endParaRPr lang="en-US" sz="1200">
              <a:ea typeface="Calibri"/>
              <a:cs typeface="Calibri"/>
            </a:endParaRPr>
          </a:p>
          <a:p>
            <a:pPr marL="0" indent="0">
              <a:lnSpc>
                <a:spcPct val="90000"/>
              </a:lnSpc>
              <a:spcAft>
                <a:spcPts val="200"/>
              </a:spcAft>
              <a:buNone/>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2. Enhanced Query Generation:</a:t>
            </a:r>
            <a:endParaRPr lang="en-US" sz="1400">
              <a:ea typeface="Calibri"/>
              <a:cs typeface="Calibri"/>
            </a:endParaRPr>
          </a:p>
          <a:p>
            <a:pPr marL="0" indent="0">
              <a:lnSpc>
                <a:spcPct val="90000"/>
              </a:lnSpc>
              <a:spcAft>
                <a:spcPts val="200"/>
              </a:spcAft>
              <a:buNone/>
              <a:defRPr sz="1800" b="0">
                <a:solidFill>
                  <a:srgbClr val="333333"/>
                </a:solidFill>
              </a:defRPr>
            </a:pPr>
            <a:r>
              <a:rPr lang="en-US" sz="1200" dirty="0"/>
              <a:t>	• Improve support for complex aggregations and window functions</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Better handling of subqueries and CTEs</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Support for UNION and INTERSECT operations</a:t>
            </a:r>
            <a:endParaRPr lang="en-US" sz="1200">
              <a:ea typeface="Calibri"/>
              <a:cs typeface="Calibri"/>
            </a:endParaRPr>
          </a:p>
          <a:p>
            <a:pPr marL="0" indent="0">
              <a:lnSpc>
                <a:spcPct val="90000"/>
              </a:lnSpc>
              <a:spcAft>
                <a:spcPts val="200"/>
              </a:spcAft>
              <a:buNone/>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3. Synonym Learning:</a:t>
            </a:r>
            <a:endParaRPr lang="en-US" sz="1400">
              <a:ea typeface="Calibri"/>
              <a:cs typeface="Calibri"/>
            </a:endParaRPr>
          </a:p>
          <a:p>
            <a:pPr marL="0" indent="0">
              <a:lnSpc>
                <a:spcPct val="90000"/>
              </a:lnSpc>
              <a:spcAft>
                <a:spcPts val="200"/>
              </a:spcAft>
              <a:buNone/>
              <a:defRPr sz="1800" b="0">
                <a:solidFill>
                  <a:srgbClr val="333333"/>
                </a:solidFill>
              </a:defRPr>
            </a:pPr>
            <a:r>
              <a:rPr lang="en-US" sz="1200" dirty="0"/>
              <a:t>	• Active learning from user feedback</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Automatic synonym mining from query patterns</a:t>
            </a:r>
            <a:endParaRPr lang="en-US" sz="1200">
              <a:ea typeface="Calibri"/>
              <a:cs typeface="Calibri"/>
            </a:endParaRPr>
          </a:p>
          <a:p>
            <a:pPr marL="0" indent="0">
              <a:lnSpc>
                <a:spcPct val="90000"/>
              </a:lnSpc>
              <a:spcAft>
                <a:spcPts val="200"/>
              </a:spcAft>
              <a:buNone/>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4. Performance Optimization:</a:t>
            </a:r>
            <a:endParaRPr lang="en-US" sz="1400">
              <a:ea typeface="Calibri"/>
              <a:cs typeface="Calibri"/>
            </a:endParaRPr>
          </a:p>
          <a:p>
            <a:pPr marL="0" indent="0">
              <a:lnSpc>
                <a:spcPct val="90000"/>
              </a:lnSpc>
              <a:spcAft>
                <a:spcPts val="200"/>
              </a:spcAft>
              <a:buNone/>
              <a:defRPr sz="1800" b="0">
                <a:solidFill>
                  <a:srgbClr val="333333"/>
                </a:solidFill>
              </a:defRPr>
            </a:pPr>
            <a:r>
              <a:rPr lang="en-US" sz="1200" dirty="0"/>
              <a:t>	• Caching of schema context</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Query result caching for common queries</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Optimize embedding generation for large schemas</a:t>
            </a:r>
            <a:endParaRPr lang="en-US" sz="1200">
              <a:ea typeface="Calibri"/>
              <a:cs typeface="Calibri"/>
            </a:endParaRPr>
          </a:p>
          <a:p>
            <a:pPr marL="0" indent="0">
              <a:lnSpc>
                <a:spcPct val="90000"/>
              </a:lnSpc>
              <a:spcAft>
                <a:spcPts val="200"/>
              </a:spcAft>
              <a:buNone/>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5. Advanced Features:</a:t>
            </a:r>
            <a:endParaRPr lang="en-US" sz="1400">
              <a:ea typeface="Calibri"/>
              <a:cs typeface="Calibri"/>
            </a:endParaRPr>
          </a:p>
          <a:p>
            <a:pPr marL="0" indent="0">
              <a:lnSpc>
                <a:spcPct val="90000"/>
              </a:lnSpc>
              <a:spcAft>
                <a:spcPts val="200"/>
              </a:spcAft>
              <a:buNone/>
              <a:defRPr sz="1800" b="0">
                <a:solidFill>
                  <a:srgbClr val="333333"/>
                </a:solidFill>
              </a:defRPr>
            </a:pPr>
            <a:r>
              <a:rPr lang="en-US" sz="1200" dirty="0"/>
              <a:t>	• Provenance tracking (which joins/rows mattered most)</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Query suggestion and auto-completion</a:t>
            </a:r>
            <a:endParaRPr lang="en-US" sz="1200">
              <a:ea typeface="Calibri"/>
              <a:cs typeface="Calibri"/>
            </a:endParaRPr>
          </a:p>
          <a:p>
            <a:pPr marL="0" indent="0">
              <a:lnSpc>
                <a:spcPct val="90000"/>
              </a:lnSpc>
              <a:spcAft>
                <a:spcPts val="200"/>
              </a:spcAft>
              <a:buNone/>
              <a:defRPr sz="1800" b="0">
                <a:solidFill>
                  <a:srgbClr val="333333"/>
                </a:solidFill>
              </a:defRPr>
            </a:pPr>
            <a:r>
              <a:rPr lang="en-US" sz="1200" dirty="0"/>
              <a:t>	• Multi-turn conversation support</a:t>
            </a:r>
            <a:endParaRPr lang="en-US" sz="1200">
              <a:ea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3500">
                <a:solidFill>
                  <a:srgbClr val="FFFFFF"/>
                </a:solidFill>
              </a:rPr>
              <a:t>Comparison with Closest Work</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nSpc>
                <a:spcPct val="90000"/>
              </a:lnSpc>
              <a:spcAft>
                <a:spcPts val="200"/>
              </a:spcAft>
              <a:buNone/>
              <a:defRPr sz="1800" b="0">
                <a:solidFill>
                  <a:srgbClr val="333333"/>
                </a:solidFill>
              </a:defRPr>
            </a:pPr>
            <a:r>
              <a:rPr lang="en-US" sz="1600" dirty="0"/>
              <a:t>Related Systems:</a:t>
            </a:r>
          </a:p>
          <a:p>
            <a:pPr marL="0" indent="0">
              <a:lnSpc>
                <a:spcPct val="90000"/>
              </a:lnSpc>
              <a:spcAft>
                <a:spcPts val="200"/>
              </a:spcAft>
              <a:buNone/>
              <a:defRPr sz="1800" b="0">
                <a:solidFill>
                  <a:srgbClr val="333333"/>
                </a:solidFill>
              </a:defRPr>
            </a:pPr>
            <a:r>
              <a:rPr lang="en-US" sz="1400" dirty="0"/>
              <a:t>1. Text-to-SQL Systems (e.g., </a:t>
            </a:r>
            <a:r>
              <a:rPr lang="en-US" sz="1400" dirty="0" err="1"/>
              <a:t>SQLCoder</a:t>
            </a:r>
            <a:r>
              <a:rPr lang="en-US" sz="1400" dirty="0"/>
              <a:t>, Text2SQL, Copilot):</a:t>
            </a:r>
          </a:p>
          <a:p>
            <a:pPr marL="0" indent="0">
              <a:lnSpc>
                <a:spcPct val="90000"/>
              </a:lnSpc>
              <a:spcAft>
                <a:spcPts val="200"/>
              </a:spcAft>
              <a:buNone/>
              <a:defRPr sz="1800" b="0">
                <a:solidFill>
                  <a:srgbClr val="333333"/>
                </a:solidFill>
              </a:defRPr>
            </a:pPr>
            <a:r>
              <a:rPr lang="en-US" sz="1200" dirty="0"/>
              <a:t> Similar: Both convert natural language to SQL</a:t>
            </a:r>
          </a:p>
          <a:p>
            <a:pPr marL="0" indent="0">
              <a:lnSpc>
                <a:spcPct val="90000"/>
              </a:lnSpc>
              <a:spcAft>
                <a:spcPts val="200"/>
              </a:spcAft>
              <a:buNone/>
              <a:defRPr sz="1800" b="0">
                <a:solidFill>
                  <a:srgbClr val="333333"/>
                </a:solidFill>
              </a:defRPr>
            </a:pPr>
            <a:r>
              <a:rPr lang="en-US" sz="1200" dirty="0"/>
              <a:t> Different:</a:t>
            </a:r>
          </a:p>
          <a:p>
            <a:pPr>
              <a:lnSpc>
                <a:spcPct val="90000"/>
              </a:lnSpc>
              <a:spcAft>
                <a:spcPts val="200"/>
              </a:spcAft>
              <a:defRPr sz="1800" b="0">
                <a:solidFill>
                  <a:srgbClr val="333333"/>
                </a:solidFill>
              </a:defRPr>
            </a:pPr>
            <a:r>
              <a:rPr lang="en-US" sz="1200" dirty="0" err="1"/>
              <a:t>NLP_SQLizer</a:t>
            </a:r>
            <a:r>
              <a:rPr lang="en-US" sz="1200" dirty="0"/>
              <a:t> focuses on schema-specific training</a:t>
            </a:r>
          </a:p>
          <a:p>
            <a:pPr>
              <a:lnSpc>
                <a:spcPct val="90000"/>
              </a:lnSpc>
              <a:spcAft>
                <a:spcPts val="200"/>
              </a:spcAft>
              <a:defRPr sz="1800" b="0">
                <a:solidFill>
                  <a:srgbClr val="333333"/>
                </a:solidFill>
              </a:defRPr>
            </a:pPr>
            <a:r>
              <a:rPr lang="en-US" sz="1200" dirty="0"/>
              <a:t>Our system emphasizes safety and explainability</a:t>
            </a:r>
          </a:p>
          <a:p>
            <a:pPr>
              <a:lnSpc>
                <a:spcPct val="90000"/>
              </a:lnSpc>
              <a:spcAft>
                <a:spcPts val="200"/>
              </a:spcAft>
              <a:defRPr sz="1800" b="0">
                <a:solidFill>
                  <a:srgbClr val="333333"/>
                </a:solidFill>
              </a:defRPr>
            </a:pPr>
            <a:r>
              <a:rPr lang="en-US" sz="1200" dirty="0"/>
              <a:t>Self-hostable vs. cloud-based solutions</a:t>
            </a:r>
          </a:p>
          <a:p>
            <a:pPr>
              <a:lnSpc>
                <a:spcPct val="90000"/>
              </a:lnSpc>
              <a:spcAft>
                <a:spcPts val="200"/>
              </a:spcAft>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2. Database Query Assistants (e.g., ChatGPT with SQL plugins):</a:t>
            </a:r>
          </a:p>
          <a:p>
            <a:pPr marL="0" indent="0">
              <a:lnSpc>
                <a:spcPct val="90000"/>
              </a:lnSpc>
              <a:spcAft>
                <a:spcPts val="200"/>
              </a:spcAft>
              <a:buNone/>
              <a:defRPr sz="1800" b="0">
                <a:solidFill>
                  <a:srgbClr val="333333"/>
                </a:solidFill>
              </a:defRPr>
            </a:pPr>
            <a:r>
              <a:rPr lang="en-US" sz="1200" dirty="0"/>
              <a:t>Similar: Natural language interface to databases</a:t>
            </a:r>
          </a:p>
          <a:p>
            <a:pPr marL="0" indent="0">
              <a:lnSpc>
                <a:spcPct val="90000"/>
              </a:lnSpc>
              <a:spcAft>
                <a:spcPts val="200"/>
              </a:spcAft>
              <a:buNone/>
              <a:defRPr sz="1800" b="0">
                <a:solidFill>
                  <a:srgbClr val="333333"/>
                </a:solidFill>
              </a:defRPr>
            </a:pPr>
            <a:r>
              <a:rPr lang="en-US" sz="1200" dirty="0"/>
              <a:t>Different:</a:t>
            </a:r>
          </a:p>
          <a:p>
            <a:pPr>
              <a:lnSpc>
                <a:spcPct val="90000"/>
              </a:lnSpc>
              <a:spcAft>
                <a:spcPts val="200"/>
              </a:spcAft>
              <a:defRPr sz="1800" b="0">
                <a:solidFill>
                  <a:srgbClr val="333333"/>
                </a:solidFill>
              </a:defRPr>
            </a:pPr>
            <a:r>
              <a:rPr lang="en-US" sz="1200" dirty="0" err="1"/>
              <a:t>NLP_SQLizer</a:t>
            </a:r>
            <a:r>
              <a:rPr lang="en-US" sz="1200" dirty="0"/>
              <a:t> trains models per schema</a:t>
            </a:r>
          </a:p>
          <a:p>
            <a:pPr>
              <a:lnSpc>
                <a:spcPct val="90000"/>
              </a:lnSpc>
              <a:spcAft>
                <a:spcPts val="200"/>
              </a:spcAft>
              <a:defRPr sz="1800" b="0">
                <a:solidFill>
                  <a:srgbClr val="333333"/>
                </a:solidFill>
              </a:defRPr>
            </a:pPr>
            <a:r>
              <a:rPr lang="en-US" sz="1200" dirty="0"/>
              <a:t>Better accuracy for specific databases</a:t>
            </a:r>
          </a:p>
          <a:p>
            <a:pPr>
              <a:lnSpc>
                <a:spcPct val="90000"/>
              </a:lnSpc>
              <a:spcAft>
                <a:spcPts val="200"/>
              </a:spcAft>
              <a:defRPr sz="1800" b="0">
                <a:solidFill>
                  <a:srgbClr val="333333"/>
                </a:solidFill>
              </a:defRPr>
            </a:pPr>
            <a:r>
              <a:rPr lang="en-US" sz="1200" dirty="0"/>
              <a:t>No dependency on external LLM services for inference</a:t>
            </a:r>
          </a:p>
          <a:p>
            <a:pPr>
              <a:lnSpc>
                <a:spcPct val="90000"/>
              </a:lnSpc>
              <a:spcAft>
                <a:spcPts val="200"/>
              </a:spcAft>
              <a:defRPr sz="1800" b="0">
                <a:solidFill>
                  <a:srgbClr val="333333"/>
                </a:solidFill>
              </a:defRPr>
            </a:pPr>
            <a:endParaRPr lang="en-US" sz="1200" dirty="0"/>
          </a:p>
          <a:p>
            <a:pPr marL="0" indent="0">
              <a:lnSpc>
                <a:spcPct val="90000"/>
              </a:lnSpc>
              <a:spcAft>
                <a:spcPts val="200"/>
              </a:spcAft>
              <a:buNone/>
              <a:defRPr sz="1800" b="0">
                <a:solidFill>
                  <a:srgbClr val="333333"/>
                </a:solidFill>
              </a:defRPr>
            </a:pPr>
            <a:r>
              <a:rPr lang="en-US" sz="1400" dirty="0"/>
              <a:t>3. Visual Query Builders:</a:t>
            </a:r>
          </a:p>
          <a:p>
            <a:pPr marL="0" indent="0">
              <a:lnSpc>
                <a:spcPct val="90000"/>
              </a:lnSpc>
              <a:spcAft>
                <a:spcPts val="200"/>
              </a:spcAft>
              <a:buNone/>
              <a:defRPr sz="1800" b="0">
                <a:solidFill>
                  <a:srgbClr val="333333"/>
                </a:solidFill>
              </a:defRPr>
            </a:pPr>
            <a:r>
              <a:rPr lang="en-US" sz="1200" dirty="0"/>
              <a:t>Similar: Goal of making databases accessible</a:t>
            </a:r>
          </a:p>
          <a:p>
            <a:pPr marL="0" indent="0">
              <a:lnSpc>
                <a:spcPct val="90000"/>
              </a:lnSpc>
              <a:spcAft>
                <a:spcPts val="200"/>
              </a:spcAft>
              <a:buNone/>
              <a:defRPr sz="1800" b="0">
                <a:solidFill>
                  <a:srgbClr val="333333"/>
                </a:solidFill>
              </a:defRPr>
            </a:pPr>
            <a:r>
              <a:rPr lang="en-US" sz="1200" dirty="0"/>
              <a:t>Different:</a:t>
            </a:r>
          </a:p>
          <a:p>
            <a:pPr>
              <a:lnSpc>
                <a:spcPct val="90000"/>
              </a:lnSpc>
              <a:spcAft>
                <a:spcPts val="200"/>
              </a:spcAft>
              <a:defRPr sz="1800" b="0">
                <a:solidFill>
                  <a:srgbClr val="333333"/>
                </a:solidFill>
              </a:defRPr>
            </a:pPr>
            <a:r>
              <a:rPr lang="en-US" sz="1200" dirty="0" err="1"/>
              <a:t>NLP_SQLizer</a:t>
            </a:r>
            <a:r>
              <a:rPr lang="en-US" sz="1200" dirty="0"/>
              <a:t> uses natural language (more intuitive) Voice input support for accessibility</a:t>
            </a:r>
          </a:p>
          <a:p>
            <a:pPr>
              <a:lnSpc>
                <a:spcPct val="90000"/>
              </a:lnSpc>
              <a:spcAft>
                <a:spcPts val="200"/>
              </a:spcAft>
              <a:defRPr sz="1800" b="0">
                <a:solidFill>
                  <a:srgbClr val="333333"/>
                </a:solidFill>
              </a:defRPr>
            </a:pPr>
            <a:r>
              <a:rPr lang="en-US" sz="1200" dirty="0"/>
              <a:t>Automated query generation vs. manual building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600" b="1">
                <a:solidFill>
                  <a:srgbClr val="0066CC"/>
                </a:solidFill>
              </a:defRPr>
            </a:pPr>
            <a:r>
              <a:t>Technical Comparison</a:t>
            </a:r>
          </a:p>
        </p:txBody>
      </p:sp>
      <p:sp>
        <p:nvSpPr>
          <p:cNvPr id="3" name="Content Placeholder 2"/>
          <p:cNvSpPr>
            <a:spLocks noGrp="1"/>
          </p:cNvSpPr>
          <p:nvPr>
            <p:ph sz="half" idx="1"/>
          </p:nvPr>
        </p:nvSpPr>
        <p:spPr/>
        <p:txBody>
          <a:bodyPr>
            <a:normAutofit fontScale="62500" lnSpcReduction="20000"/>
          </a:bodyPr>
          <a:lstStyle/>
          <a:p>
            <a:pPr marL="0" indent="0">
              <a:spcAft>
                <a:spcPts val="1000"/>
              </a:spcAft>
              <a:buNone/>
              <a:defRPr sz="1600">
                <a:solidFill>
                  <a:srgbClr val="333333"/>
                </a:solidFill>
              </a:defRPr>
            </a:pPr>
            <a:r>
              <a:rPr sz="2900" dirty="0" err="1"/>
              <a:t>NLP_SQLizer</a:t>
            </a:r>
            <a:r>
              <a:rPr sz="2900" dirty="0"/>
              <a:t> Advantages:</a:t>
            </a:r>
            <a:endParaRPr dirty="0"/>
          </a:p>
          <a:p>
            <a:pPr marL="0" indent="0">
              <a:spcAft>
                <a:spcPts val="200"/>
              </a:spcAft>
              <a:buNone/>
              <a:defRPr sz="1600">
                <a:solidFill>
                  <a:srgbClr val="333333"/>
                </a:solidFill>
              </a:defRPr>
            </a:pPr>
            <a:r>
              <a:rPr sz="2500" dirty="0"/>
              <a:t>✓ Schema-Specific Training</a:t>
            </a:r>
          </a:p>
          <a:p>
            <a:pPr marL="0" indent="0">
              <a:spcAft>
                <a:spcPts val="200"/>
              </a:spcAft>
              <a:buNone/>
              <a:defRPr sz="1600">
                <a:solidFill>
                  <a:srgbClr val="333333"/>
                </a:solidFill>
              </a:defRPr>
            </a:pPr>
            <a:r>
              <a:rPr lang="en-US" sz="2200" dirty="0"/>
              <a:t>• </a:t>
            </a:r>
            <a:r>
              <a:rPr sz="2200" dirty="0"/>
              <a:t>Models learn each database deeply</a:t>
            </a:r>
          </a:p>
          <a:p>
            <a:pPr marL="0" indent="0">
              <a:spcAft>
                <a:spcPts val="200"/>
              </a:spcAft>
              <a:buNone/>
              <a:defRPr sz="1600">
                <a:solidFill>
                  <a:srgbClr val="333333"/>
                </a:solidFill>
              </a:defRPr>
            </a:pPr>
            <a:r>
              <a:rPr lang="en-US" sz="2200" dirty="0"/>
              <a:t>• </a:t>
            </a:r>
            <a:r>
              <a:rPr sz="2200" dirty="0"/>
              <a:t>Better accuracy than generic systems</a:t>
            </a:r>
          </a:p>
          <a:p>
            <a:pPr marL="0" indent="0">
              <a:spcAft>
                <a:spcPts val="200"/>
              </a:spcAft>
              <a:buNone/>
              <a:defRPr sz="1600">
                <a:solidFill>
                  <a:srgbClr val="333333"/>
                </a:solidFill>
              </a:defRPr>
            </a:pPr>
            <a:endParaRPr lang="en-US" sz="2200" dirty="0"/>
          </a:p>
          <a:p>
            <a:pPr marL="0" indent="0">
              <a:spcAft>
                <a:spcPts val="200"/>
              </a:spcAft>
              <a:buNone/>
              <a:defRPr sz="1600">
                <a:solidFill>
                  <a:srgbClr val="333333"/>
                </a:solidFill>
              </a:defRPr>
            </a:pPr>
            <a:r>
              <a:rPr sz="2500" dirty="0"/>
              <a:t>✓ Safety-First Design</a:t>
            </a:r>
          </a:p>
          <a:p>
            <a:pPr marL="0" indent="0">
              <a:spcAft>
                <a:spcPts val="200"/>
              </a:spcAft>
              <a:buNone/>
              <a:defRPr sz="1600">
                <a:solidFill>
                  <a:srgbClr val="333333"/>
                </a:solidFill>
              </a:defRPr>
            </a:pPr>
            <a:r>
              <a:rPr sz="2200" dirty="0"/>
              <a:t>• Multiple protection layers</a:t>
            </a:r>
          </a:p>
          <a:p>
            <a:pPr marL="0" indent="0">
              <a:spcAft>
                <a:spcPts val="200"/>
              </a:spcAft>
              <a:buNone/>
              <a:defRPr sz="1600">
                <a:solidFill>
                  <a:srgbClr val="333333"/>
                </a:solidFill>
              </a:defRPr>
            </a:pPr>
            <a:r>
              <a:rPr sz="2200" dirty="0"/>
              <a:t>• EXPLAIN gates prevent expensive queries</a:t>
            </a:r>
          </a:p>
          <a:p>
            <a:pPr marL="0" indent="0">
              <a:spcAft>
                <a:spcPts val="200"/>
              </a:spcAft>
              <a:buNone/>
              <a:defRPr sz="1600">
                <a:solidFill>
                  <a:srgbClr val="333333"/>
                </a:solidFill>
              </a:defRPr>
            </a:pPr>
            <a:endParaRPr lang="en-US" sz="2200" dirty="0"/>
          </a:p>
          <a:p>
            <a:pPr marL="0" indent="0">
              <a:spcAft>
                <a:spcPts val="200"/>
              </a:spcAft>
              <a:buNone/>
              <a:defRPr sz="1600">
                <a:solidFill>
                  <a:srgbClr val="333333"/>
                </a:solidFill>
              </a:defRPr>
            </a:pPr>
            <a:r>
              <a:rPr sz="2500" dirty="0"/>
              <a:t>✓ Explainability</a:t>
            </a:r>
            <a:endParaRPr lang="en-US" sz="2500" dirty="0"/>
          </a:p>
          <a:p>
            <a:pPr marL="0" indent="0">
              <a:spcAft>
                <a:spcPts val="200"/>
              </a:spcAft>
              <a:buNone/>
              <a:defRPr sz="1600">
                <a:solidFill>
                  <a:srgbClr val="333333"/>
                </a:solidFill>
              </a:defRPr>
            </a:pPr>
            <a:r>
              <a:rPr lang="en-US" sz="2200" dirty="0"/>
              <a:t>• Every query includes explanation</a:t>
            </a:r>
          </a:p>
          <a:p>
            <a:pPr marL="0" indent="0">
              <a:spcAft>
                <a:spcPts val="200"/>
              </a:spcAft>
              <a:buNone/>
              <a:defRPr sz="1600">
                <a:solidFill>
                  <a:srgbClr val="333333"/>
                </a:solidFill>
              </a:defRPr>
            </a:pPr>
            <a:r>
              <a:rPr sz="2200" dirty="0"/>
              <a:t>• Helps users learn SQL</a:t>
            </a:r>
            <a:endParaRPr lang="en-US" sz="2200" dirty="0"/>
          </a:p>
          <a:p>
            <a:pPr marL="0" indent="0">
              <a:spcAft>
                <a:spcPts val="200"/>
              </a:spcAft>
              <a:buNone/>
              <a:defRPr sz="1600">
                <a:solidFill>
                  <a:srgbClr val="333333"/>
                </a:solidFill>
              </a:defRPr>
            </a:pPr>
            <a:endParaRPr sz="2200" dirty="0"/>
          </a:p>
          <a:p>
            <a:pPr marL="0" indent="0">
              <a:spcAft>
                <a:spcPts val="200"/>
              </a:spcAft>
              <a:buNone/>
              <a:defRPr sz="1600">
                <a:solidFill>
                  <a:srgbClr val="333333"/>
                </a:solidFill>
              </a:defRPr>
            </a:pPr>
            <a:r>
              <a:rPr sz="2500" dirty="0"/>
              <a:t>✓ Self-Hostable</a:t>
            </a:r>
          </a:p>
          <a:p>
            <a:pPr marL="0" indent="0">
              <a:spcAft>
                <a:spcPts val="200"/>
              </a:spcAft>
              <a:buNone/>
              <a:defRPr sz="1600">
                <a:solidFill>
                  <a:srgbClr val="333333"/>
                </a:solidFill>
              </a:defRPr>
            </a:pPr>
            <a:r>
              <a:rPr sz="2200" dirty="0"/>
              <a:t>• No cloud dependencies</a:t>
            </a:r>
          </a:p>
          <a:p>
            <a:pPr marL="0" indent="0">
              <a:spcAft>
                <a:spcPts val="200"/>
              </a:spcAft>
              <a:buNone/>
              <a:defRPr sz="1600">
                <a:solidFill>
                  <a:srgbClr val="333333"/>
                </a:solidFill>
              </a:defRPr>
            </a:pPr>
            <a:r>
              <a:rPr sz="2200" dirty="0"/>
              <a:t>• Full control over data</a:t>
            </a:r>
            <a:endParaRPr lang="en-US" sz="2200" dirty="0"/>
          </a:p>
          <a:p>
            <a:pPr marL="0" indent="0">
              <a:spcAft>
                <a:spcPts val="200"/>
              </a:spcAft>
              <a:buNone/>
              <a:defRPr sz="1600">
                <a:solidFill>
                  <a:srgbClr val="333333"/>
                </a:solidFill>
              </a:defRPr>
            </a:pPr>
            <a:r>
              <a:rPr lang="en-US" sz="2200" dirty="0"/>
              <a:t>• Can be hosted locally!</a:t>
            </a:r>
            <a:endParaRPr sz="2200" dirty="0"/>
          </a:p>
        </p:txBody>
      </p:sp>
      <p:sp>
        <p:nvSpPr>
          <p:cNvPr id="4" name="Content Placeholder 3"/>
          <p:cNvSpPr>
            <a:spLocks noGrp="1"/>
          </p:cNvSpPr>
          <p:nvPr>
            <p:ph sz="half" idx="2"/>
          </p:nvPr>
        </p:nvSpPr>
        <p:spPr>
          <a:xfrm>
            <a:off x="4648200" y="1600200"/>
            <a:ext cx="4038600" cy="4525963"/>
          </a:xfrm>
        </p:spPr>
        <p:txBody>
          <a:bodyPr>
            <a:normAutofit fontScale="62500" lnSpcReduction="20000"/>
          </a:bodyPr>
          <a:lstStyle/>
          <a:p>
            <a:pPr marL="0" indent="0">
              <a:spcAft>
                <a:spcPts val="1000"/>
              </a:spcAft>
              <a:buFont typeface="Arial"/>
              <a:buNone/>
              <a:defRPr sz="1600">
                <a:solidFill>
                  <a:srgbClr val="333333"/>
                </a:solidFill>
              </a:defRPr>
            </a:pPr>
            <a:r>
              <a:rPr sz="2900" dirty="0">
                <a:solidFill>
                  <a:srgbClr val="333333"/>
                </a:solidFill>
              </a:rPr>
              <a:t>Areas for Improvement:</a:t>
            </a:r>
          </a:p>
          <a:p>
            <a:pPr marL="0" indent="0">
              <a:spcAft>
                <a:spcPts val="200"/>
              </a:spcAft>
              <a:buFont typeface="Arial"/>
              <a:buNone/>
              <a:defRPr sz="1600">
                <a:solidFill>
                  <a:srgbClr val="333333"/>
                </a:solidFill>
              </a:defRPr>
            </a:pPr>
            <a:r>
              <a:rPr sz="2600" dirty="0">
                <a:solidFill>
                  <a:srgbClr val="333333"/>
                </a:solidFill>
              </a:rPr>
              <a:t>✗ Database Support</a:t>
            </a:r>
          </a:p>
          <a:p>
            <a:pPr marL="0" indent="0">
              <a:spcAft>
                <a:spcPts val="200"/>
              </a:spcAft>
              <a:buFont typeface="Arial"/>
              <a:buNone/>
              <a:defRPr sz="1600">
                <a:solidFill>
                  <a:srgbClr val="333333"/>
                </a:solidFill>
              </a:defRPr>
            </a:pPr>
            <a:r>
              <a:rPr sz="2200" dirty="0">
                <a:solidFill>
                  <a:srgbClr val="333333"/>
                </a:solidFill>
              </a:rPr>
              <a:t>• Currently PostgreSQL</a:t>
            </a:r>
            <a:r>
              <a:rPr lang="en-US" sz="2200" dirty="0">
                <a:solidFill>
                  <a:srgbClr val="333333"/>
                </a:solidFill>
              </a:rPr>
              <a:t> and MongoDB </a:t>
            </a:r>
            <a:r>
              <a:rPr sz="2200" dirty="0">
                <a:solidFill>
                  <a:srgbClr val="333333"/>
                </a:solidFill>
              </a:rPr>
              <a:t>only</a:t>
            </a:r>
          </a:p>
          <a:p>
            <a:pPr marL="0" indent="0">
              <a:spcAft>
                <a:spcPts val="200"/>
              </a:spcAft>
              <a:buFont typeface="Arial"/>
              <a:buNone/>
              <a:defRPr sz="1600">
                <a:solidFill>
                  <a:srgbClr val="333333"/>
                </a:solidFill>
              </a:defRPr>
            </a:pPr>
            <a:r>
              <a:rPr sz="2200" dirty="0">
                <a:solidFill>
                  <a:srgbClr val="333333"/>
                </a:solidFill>
              </a:rPr>
              <a:t>• Need </a:t>
            </a:r>
            <a:r>
              <a:rPr lang="en-US" sz="2200" dirty="0">
                <a:solidFill>
                  <a:srgbClr val="333333"/>
                </a:solidFill>
              </a:rPr>
              <a:t>Other Databases </a:t>
            </a:r>
            <a:r>
              <a:rPr sz="2200" dirty="0">
                <a:solidFill>
                  <a:srgbClr val="333333"/>
                </a:solidFill>
              </a:rPr>
              <a:t>adapters</a:t>
            </a:r>
            <a:endParaRPr lang="en-US" sz="2200" dirty="0">
              <a:solidFill>
                <a:srgbClr val="333333"/>
              </a:solidFill>
            </a:endParaRPr>
          </a:p>
          <a:p>
            <a:pPr marL="0" indent="0">
              <a:spcAft>
                <a:spcPts val="200"/>
              </a:spcAft>
              <a:buFont typeface="Arial"/>
              <a:buNone/>
              <a:defRPr sz="1600">
                <a:solidFill>
                  <a:srgbClr val="333333"/>
                </a:solidFill>
              </a:defRPr>
            </a:pPr>
            <a:endParaRPr sz="2200" dirty="0">
              <a:solidFill>
                <a:srgbClr val="333333"/>
              </a:solidFill>
            </a:endParaRPr>
          </a:p>
          <a:p>
            <a:pPr marL="0" indent="0">
              <a:spcAft>
                <a:spcPts val="200"/>
              </a:spcAft>
              <a:buFont typeface="Arial"/>
              <a:buNone/>
              <a:defRPr sz="1600">
                <a:solidFill>
                  <a:srgbClr val="333333"/>
                </a:solidFill>
              </a:defRPr>
            </a:pPr>
            <a:r>
              <a:rPr sz="2600" dirty="0">
                <a:solidFill>
                  <a:srgbClr val="333333"/>
                </a:solidFill>
              </a:rPr>
              <a:t>✗ Schema Scale</a:t>
            </a:r>
          </a:p>
          <a:p>
            <a:pPr marL="0" indent="0">
              <a:spcAft>
                <a:spcPts val="200"/>
              </a:spcAft>
              <a:buFont typeface="Arial"/>
              <a:buNone/>
              <a:defRPr sz="1600">
                <a:solidFill>
                  <a:srgbClr val="333333"/>
                </a:solidFill>
              </a:defRPr>
            </a:pPr>
            <a:r>
              <a:rPr sz="2200" dirty="0">
                <a:solidFill>
                  <a:srgbClr val="333333"/>
                </a:solidFill>
              </a:rPr>
              <a:t>• Performance with 50+ tables</a:t>
            </a:r>
          </a:p>
          <a:p>
            <a:pPr marL="0" indent="0">
              <a:spcAft>
                <a:spcPts val="200"/>
              </a:spcAft>
              <a:buFont typeface="Arial"/>
              <a:buNone/>
              <a:defRPr sz="1600">
                <a:solidFill>
                  <a:srgbClr val="333333"/>
                </a:solidFill>
              </a:defRPr>
            </a:pPr>
            <a:r>
              <a:rPr sz="2200" dirty="0">
                <a:solidFill>
                  <a:srgbClr val="333333"/>
                </a:solidFill>
              </a:rPr>
              <a:t>• Need better optimization</a:t>
            </a:r>
          </a:p>
          <a:p>
            <a:pPr marL="0" indent="0">
              <a:spcAft>
                <a:spcPts val="200"/>
              </a:spcAft>
              <a:buNone/>
              <a:defRPr sz="1600">
                <a:solidFill>
                  <a:srgbClr val="333333"/>
                </a:solidFill>
              </a:defRPr>
            </a:pPr>
            <a:endParaRPr sz="2200" dirty="0">
              <a:solidFill>
                <a:srgbClr val="333333"/>
              </a:solidFill>
            </a:endParaRPr>
          </a:p>
          <a:p>
            <a:pPr marL="0" indent="0">
              <a:spcAft>
                <a:spcPts val="200"/>
              </a:spcAft>
              <a:buFont typeface="Arial"/>
              <a:buNone/>
              <a:defRPr sz="1600">
                <a:solidFill>
                  <a:srgbClr val="333333"/>
                </a:solidFill>
              </a:defRPr>
            </a:pPr>
            <a:r>
              <a:rPr sz="2600" dirty="0">
                <a:solidFill>
                  <a:srgbClr val="333333"/>
                </a:solidFill>
              </a:rPr>
              <a:t>✗ Complex Queries</a:t>
            </a:r>
          </a:p>
          <a:p>
            <a:pPr marL="0" indent="0">
              <a:spcAft>
                <a:spcPts val="200"/>
              </a:spcAft>
              <a:buFont typeface="Arial"/>
              <a:buNone/>
              <a:defRPr sz="1600">
                <a:solidFill>
                  <a:srgbClr val="333333"/>
                </a:solidFill>
              </a:defRPr>
            </a:pPr>
            <a:r>
              <a:rPr sz="2200" dirty="0">
                <a:solidFill>
                  <a:srgbClr val="333333"/>
                </a:solidFill>
              </a:rPr>
              <a:t>• Window functions need work</a:t>
            </a:r>
          </a:p>
          <a:p>
            <a:pPr marL="0" indent="0">
              <a:spcAft>
                <a:spcPts val="200"/>
              </a:spcAft>
              <a:buFont typeface="Arial"/>
              <a:buNone/>
              <a:defRPr sz="1600">
                <a:solidFill>
                  <a:srgbClr val="333333"/>
                </a:solidFill>
              </a:defRPr>
            </a:pPr>
            <a:r>
              <a:rPr sz="2200" dirty="0">
                <a:solidFill>
                  <a:srgbClr val="333333"/>
                </a:solidFill>
              </a:rPr>
              <a:t>• Subqueries and CTEs</a:t>
            </a:r>
            <a:endParaRPr lang="en-US" sz="2200" dirty="0">
              <a:solidFill>
                <a:srgbClr val="333333"/>
              </a:solidFill>
            </a:endParaRPr>
          </a:p>
          <a:p>
            <a:pPr marL="0" indent="0">
              <a:spcAft>
                <a:spcPts val="200"/>
              </a:spcAft>
              <a:buFont typeface="Arial"/>
              <a:buNone/>
              <a:defRPr sz="1600">
                <a:solidFill>
                  <a:srgbClr val="333333"/>
                </a:solidFill>
              </a:defRPr>
            </a:pPr>
            <a:endParaRPr lang="en-US" sz="2200" dirty="0">
              <a:solidFill>
                <a:srgbClr val="333333"/>
              </a:solidFill>
            </a:endParaRPr>
          </a:p>
          <a:p>
            <a:pPr marL="0" indent="0">
              <a:spcAft>
                <a:spcPts val="200"/>
              </a:spcAft>
              <a:buFont typeface="Arial"/>
              <a:buNone/>
              <a:defRPr sz="1600">
                <a:solidFill>
                  <a:srgbClr val="333333"/>
                </a:solidFill>
              </a:defRPr>
            </a:pPr>
            <a:r>
              <a:rPr sz="2600" dirty="0">
                <a:solidFill>
                  <a:srgbClr val="333333"/>
                </a:solidFill>
              </a:rPr>
              <a:t>✗ Evaluation Scope</a:t>
            </a:r>
          </a:p>
          <a:p>
            <a:pPr marL="0" indent="0">
              <a:spcAft>
                <a:spcPts val="200"/>
              </a:spcAft>
              <a:buFont typeface="Arial"/>
              <a:buNone/>
              <a:defRPr sz="1600">
                <a:solidFill>
                  <a:srgbClr val="333333"/>
                </a:solidFill>
              </a:defRPr>
            </a:pPr>
            <a:r>
              <a:rPr sz="2200" dirty="0">
                <a:solidFill>
                  <a:srgbClr val="333333"/>
                </a:solidFill>
              </a:rPr>
              <a:t>• Tested on limited schemas</a:t>
            </a:r>
          </a:p>
          <a:p>
            <a:pPr marL="0" indent="0">
              <a:spcAft>
                <a:spcPts val="200"/>
              </a:spcAft>
              <a:buFont typeface="Arial"/>
              <a:buNone/>
              <a:defRPr sz="1600">
                <a:solidFill>
                  <a:srgbClr val="333333"/>
                </a:solidFill>
              </a:defRPr>
            </a:pPr>
            <a:r>
              <a:rPr sz="2200" dirty="0">
                <a:solidFill>
                  <a:srgbClr val="333333"/>
                </a:solidFill>
              </a:rPr>
              <a:t>• Need broader evaluation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b="1">
                <a:solidFill>
                  <a:srgbClr val="0066CC"/>
                </a:solidFill>
              </a:defRPr>
            </a:pPr>
            <a:r>
              <a:rPr lang="en-US" dirty="0"/>
              <a:t>Demo</a:t>
            </a:r>
            <a:r>
              <a:rPr dirty="0"/>
              <a:t>: </a:t>
            </a:r>
            <a:r>
              <a:rPr lang="en-US" dirty="0"/>
              <a:t>NL --&gt; SQL Generation</a:t>
            </a:r>
            <a:endParaRPr dirty="0"/>
          </a:p>
        </p:txBody>
      </p:sp>
      <p:pic>
        <p:nvPicPr>
          <p:cNvPr id="7" name="DBT_NLP_SQLizer_Demo">
            <a:hlinkClick r:id="" action="ppaction://media"/>
            <a:extLst>
              <a:ext uri="{FF2B5EF4-FFF2-40B4-BE49-F238E27FC236}">
                <a16:creationId xmlns:a16="http://schemas.microsoft.com/office/drawing/2014/main" id="{9C3C560B-683F-528B-E88A-E482A74B4F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287" y="1409860"/>
            <a:ext cx="8242990" cy="46791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600" b="1">
                <a:solidFill>
                  <a:srgbClr val="0066CC"/>
                </a:solidFill>
              </a:defRPr>
            </a:pPr>
            <a:r>
              <a:t>Key Takeaways</a:t>
            </a:r>
          </a:p>
        </p:txBody>
      </p:sp>
      <p:graphicFrame>
        <p:nvGraphicFramePr>
          <p:cNvPr id="5" name="Content Placeholder 2">
            <a:extLst>
              <a:ext uri="{FF2B5EF4-FFF2-40B4-BE49-F238E27FC236}">
                <a16:creationId xmlns:a16="http://schemas.microsoft.com/office/drawing/2014/main" id="{0AE42516-E00C-5D66-44EE-2D51F8C7B7D4}"/>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143002" y="1999615"/>
            <a:ext cx="6858000" cy="2764028"/>
          </a:xfrm>
        </p:spPr>
        <p:txBody>
          <a:bodyPr anchor="ctr">
            <a:normAutofit/>
          </a:bodyPr>
          <a:lstStyle/>
          <a:p>
            <a:pPr>
              <a:defRPr sz="4400" b="1">
                <a:solidFill>
                  <a:srgbClr val="0066CC"/>
                </a:solidFill>
              </a:defRPr>
            </a:pPr>
            <a:r>
              <a:rPr lang="en-US" sz="6300"/>
              <a:t>Thank You</a:t>
            </a:r>
          </a:p>
        </p:txBody>
      </p:sp>
      <p:sp>
        <p:nvSpPr>
          <p:cNvPr id="3" name="Subtitle 2"/>
          <p:cNvSpPr>
            <a:spLocks noGrp="1"/>
          </p:cNvSpPr>
          <p:nvPr>
            <p:ph type="subTitle" idx="1"/>
          </p:nvPr>
        </p:nvSpPr>
        <p:spPr>
          <a:xfrm>
            <a:off x="1475184" y="4763644"/>
            <a:ext cx="6193632" cy="1513332"/>
          </a:xfrm>
        </p:spPr>
        <p:txBody>
          <a:bodyPr anchor="ctr">
            <a:normAutofit/>
          </a:bodyPr>
          <a:lstStyle/>
          <a:p>
            <a:pPr>
              <a:lnSpc>
                <a:spcPct val="90000"/>
              </a:lnSpc>
              <a:defRPr sz="2400">
                <a:solidFill>
                  <a:srgbClr val="333333"/>
                </a:solidFill>
              </a:defRPr>
            </a:pPr>
            <a:r>
              <a:rPr lang="en-US" sz="1800" dirty="0"/>
              <a:t>Questions &amp; Discussion</a:t>
            </a:r>
          </a:p>
          <a:p>
            <a:pPr>
              <a:lnSpc>
                <a:spcPct val="90000"/>
              </a:lnSpc>
            </a:pPr>
            <a:endParaRPr lang="en-US" sz="1200" dirty="0"/>
          </a:p>
          <a:p>
            <a:pPr>
              <a:lnSpc>
                <a:spcPct val="90000"/>
              </a:lnSpc>
            </a:pPr>
            <a:r>
              <a:rPr lang="en-US" sz="1400" dirty="0"/>
              <a:t>Team 04: Kartavya Singh, </a:t>
            </a:r>
            <a:r>
              <a:rPr lang="en-US" sz="1400" dirty="0" err="1"/>
              <a:t>Saarthak</a:t>
            </a:r>
            <a:r>
              <a:rPr lang="en-US" sz="1400" dirty="0"/>
              <a:t> Sinha, Kanav Shetty</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defRPr sz="3600" b="1">
                <a:solidFill>
                  <a:srgbClr val="0066CC"/>
                </a:solidFill>
              </a:defRPr>
            </a:pPr>
            <a:r>
              <a:rPr lang="en-US" sz="3500">
                <a:solidFill>
                  <a:srgbClr val="FFFFFF"/>
                </a:solidFill>
              </a:rPr>
              <a:t>Problem, Goal, and Motivation</a:t>
            </a:r>
          </a:p>
        </p:txBody>
      </p:sp>
      <p:sp>
        <p:nvSpPr>
          <p:cNvPr id="7" name="Content Placeholder 2"/>
          <p:cNvSpPr>
            <a:spLocks noGrp="1"/>
          </p:cNvSpPr>
          <p:nvPr>
            <p:ph idx="1"/>
          </p:nvPr>
        </p:nvSpPr>
        <p:spPr>
          <a:xfrm>
            <a:off x="4686071" y="592092"/>
            <a:ext cx="3828568" cy="5603435"/>
          </a:xfrm>
        </p:spPr>
        <p:txBody>
          <a:bodyPr vert="horz" lIns="91440" tIns="45720" rIns="91440" bIns="45720" rtlCol="0" anchor="ctr">
            <a:noAutofit/>
          </a:bodyPr>
          <a:lstStyle/>
          <a:p>
            <a:pPr marL="0" indent="0">
              <a:lnSpc>
                <a:spcPct val="90000"/>
              </a:lnSpc>
              <a:spcBef>
                <a:spcPts val="200"/>
              </a:spcBef>
              <a:spcAft>
                <a:spcPts val="200"/>
              </a:spcAft>
              <a:buNone/>
              <a:defRPr sz="1800" b="0">
                <a:solidFill>
                  <a:srgbClr val="333333"/>
                </a:solidFill>
              </a:defRPr>
            </a:pPr>
            <a:r>
              <a:rPr lang="en-US" sz="1600" dirty="0">
                <a:solidFill>
                  <a:srgbClr val="333333"/>
                </a:solidFill>
                <a:latin typeface="Arial"/>
                <a:cs typeface="Arial"/>
              </a:rPr>
              <a:t>Problem:</a:t>
            </a:r>
            <a:endParaRPr lang="en-US" sz="1600">
              <a:ea typeface="Calibri"/>
              <a:cs typeface="Calibri"/>
            </a:endParaRP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Users struggle to write SQL queries, especially for complex databases</a:t>
            </a: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Existing tools are either too generic or require extensive setup</a:t>
            </a: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Database exploration is time-consuming and error-prone</a:t>
            </a:r>
          </a:p>
          <a:p>
            <a:pPr marL="0" indent="0">
              <a:lnSpc>
                <a:spcPct val="90000"/>
              </a:lnSpc>
              <a:spcBef>
                <a:spcPts val="200"/>
              </a:spcBef>
              <a:spcAft>
                <a:spcPts val="200"/>
              </a:spcAft>
              <a:buNone/>
              <a:defRPr sz="1800" b="0">
                <a:solidFill>
                  <a:srgbClr val="333333"/>
                </a:solidFill>
              </a:defRPr>
            </a:pPr>
            <a:endParaRPr lang="en-US" sz="1400" dirty="0">
              <a:solidFill>
                <a:srgbClr val="333333"/>
              </a:solidFill>
              <a:latin typeface="Arial"/>
              <a:cs typeface="Arial"/>
            </a:endParaRPr>
          </a:p>
          <a:p>
            <a:pPr marL="0" indent="0">
              <a:lnSpc>
                <a:spcPct val="90000"/>
              </a:lnSpc>
              <a:spcBef>
                <a:spcPts val="200"/>
              </a:spcBef>
              <a:spcAft>
                <a:spcPts val="200"/>
              </a:spcAft>
              <a:buNone/>
              <a:defRPr sz="1800" b="0">
                <a:solidFill>
                  <a:srgbClr val="333333"/>
                </a:solidFill>
              </a:defRPr>
            </a:pPr>
            <a:r>
              <a:rPr lang="en-US" sz="1600" dirty="0">
                <a:solidFill>
                  <a:srgbClr val="333333"/>
                </a:solidFill>
                <a:latin typeface="Arial"/>
                <a:cs typeface="Arial"/>
              </a:rPr>
              <a:t>Goal:</a:t>
            </a:r>
            <a:endParaRPr lang="en-US" sz="1600">
              <a:ea typeface="Calibri"/>
              <a:cs typeface="Calibri"/>
            </a:endParaRP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Build a lightweight, safe, and explainable </a:t>
            </a:r>
            <a:br>
              <a:rPr lang="en-US" sz="1400" dirty="0">
                <a:latin typeface="Arial"/>
                <a:cs typeface="Arial"/>
              </a:rPr>
            </a:br>
            <a:r>
              <a:rPr lang="en-US" sz="1400" dirty="0">
                <a:solidFill>
                  <a:srgbClr val="333333"/>
                </a:solidFill>
                <a:latin typeface="Arial"/>
                <a:cs typeface="Arial"/>
              </a:rPr>
              <a:t>NL</a:t>
            </a:r>
            <a:r>
              <a:rPr lang="en-US" sz="1400" dirty="0">
                <a:solidFill>
                  <a:srgbClr val="333333"/>
                </a:solidFill>
                <a:latin typeface="Arial"/>
                <a:cs typeface="Arial"/>
                <a:sym typeface="Wingdings" panose="05000000000000000000" pitchFamily="2" charset="2"/>
              </a:rPr>
              <a:t></a:t>
            </a:r>
            <a:r>
              <a:rPr lang="en-US" sz="1400" dirty="0">
                <a:solidFill>
                  <a:srgbClr val="333333"/>
                </a:solidFill>
                <a:latin typeface="Arial"/>
                <a:cs typeface="Arial"/>
              </a:rPr>
              <a:t>SQL copilot</a:t>
            </a: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Enable users to query databases using natural language</a:t>
            </a:r>
          </a:p>
          <a:p>
            <a:pPr>
              <a:lnSpc>
                <a:spcPct val="90000"/>
              </a:lnSpc>
              <a:spcBef>
                <a:spcPts val="200"/>
              </a:spcBef>
              <a:spcAft>
                <a:spcPts val="200"/>
              </a:spcAft>
              <a:defRPr sz="1800" b="0">
                <a:solidFill>
                  <a:srgbClr val="333333"/>
                </a:solidFill>
              </a:defRPr>
            </a:pPr>
            <a:r>
              <a:rPr lang="en-US" sz="1400" dirty="0">
                <a:solidFill>
                  <a:srgbClr val="333333"/>
                </a:solidFill>
                <a:latin typeface="Arial"/>
                <a:cs typeface="Arial"/>
              </a:rPr>
              <a:t>Support schema-specific learning for improved accuracy</a:t>
            </a:r>
          </a:p>
          <a:p>
            <a:pPr marL="0" indent="0">
              <a:lnSpc>
                <a:spcPct val="90000"/>
              </a:lnSpc>
              <a:spcBef>
                <a:spcPts val="200"/>
              </a:spcBef>
              <a:spcAft>
                <a:spcPts val="200"/>
              </a:spcAft>
              <a:buNone/>
              <a:defRPr sz="1800" b="0">
                <a:solidFill>
                  <a:srgbClr val="333333"/>
                </a:solidFill>
              </a:defRPr>
            </a:pPr>
            <a:endParaRPr lang="en-US" sz="1400" dirty="0">
              <a:solidFill>
                <a:srgbClr val="333333"/>
              </a:solidFill>
              <a:latin typeface="Arial"/>
              <a:cs typeface="Arial"/>
            </a:endParaRPr>
          </a:p>
          <a:p>
            <a:pPr marL="0" indent="0">
              <a:lnSpc>
                <a:spcPct val="90000"/>
              </a:lnSpc>
              <a:spcBef>
                <a:spcPts val="200"/>
              </a:spcBef>
              <a:spcAft>
                <a:spcPts val="200"/>
              </a:spcAft>
              <a:buNone/>
              <a:defRPr sz="1800" b="0">
                <a:solidFill>
                  <a:srgbClr val="333333"/>
                </a:solidFill>
              </a:defRPr>
            </a:pPr>
            <a:r>
              <a:rPr lang="en-US" sz="1600" dirty="0">
                <a:solidFill>
                  <a:srgbClr val="333333"/>
                </a:solidFill>
                <a:latin typeface="Arial"/>
                <a:cs typeface="Arial"/>
              </a:rPr>
              <a:t>Motivation:</a:t>
            </a:r>
            <a:endParaRPr lang="en-US" sz="1600">
              <a:ea typeface="Calibri"/>
              <a:cs typeface="Calibri"/>
            </a:endParaRPr>
          </a:p>
          <a:p>
            <a:pPr>
              <a:lnSpc>
                <a:spcPct val="90000"/>
              </a:lnSpc>
              <a:spcBef>
                <a:spcPts val="200"/>
              </a:spcBef>
              <a:spcAft>
                <a:spcPts val="200"/>
              </a:spcAft>
              <a:defRPr sz="1800" b="0">
                <a:solidFill>
                  <a:srgbClr val="333333"/>
                </a:solidFill>
              </a:defRPr>
            </a:pPr>
            <a:r>
              <a:rPr lang="en-US" sz="1400" dirty="0">
                <a:latin typeface="Arial"/>
                <a:cs typeface="Arial"/>
              </a:rPr>
              <a:t>Make database access easy for non-technical users</a:t>
            </a:r>
          </a:p>
          <a:p>
            <a:pPr>
              <a:lnSpc>
                <a:spcPct val="90000"/>
              </a:lnSpc>
              <a:spcBef>
                <a:spcPts val="200"/>
              </a:spcBef>
              <a:spcAft>
                <a:spcPts val="200"/>
              </a:spcAft>
              <a:defRPr sz="1800" b="0">
                <a:solidFill>
                  <a:srgbClr val="333333"/>
                </a:solidFill>
              </a:defRPr>
            </a:pPr>
            <a:r>
              <a:rPr lang="en-US" sz="1400" dirty="0">
                <a:latin typeface="Arial"/>
                <a:cs typeface="Arial"/>
              </a:rPr>
              <a:t>Reduce time spent on query writing and debugging</a:t>
            </a:r>
          </a:p>
          <a:p>
            <a:pPr>
              <a:lnSpc>
                <a:spcPct val="90000"/>
              </a:lnSpc>
              <a:spcBef>
                <a:spcPts val="200"/>
              </a:spcBef>
              <a:spcAft>
                <a:spcPts val="200"/>
              </a:spcAft>
              <a:defRPr sz="1800" b="0">
                <a:solidFill>
                  <a:srgbClr val="333333"/>
                </a:solidFill>
              </a:defRPr>
            </a:pPr>
            <a:r>
              <a:rPr lang="en-US" sz="1400" dirty="0">
                <a:latin typeface="Arial"/>
                <a:cs typeface="Arial"/>
              </a:rPr>
              <a:t>Provide safe, read-only query execution with explanations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3500">
                <a:solidFill>
                  <a:srgbClr val="FFFFFF"/>
                </a:solidFill>
              </a:rPr>
              <a:t>Proposed Solution</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lnSpc>
                <a:spcPct val="90000"/>
              </a:lnSpc>
              <a:spcAft>
                <a:spcPts val="1200"/>
              </a:spcAft>
              <a:buNone/>
              <a:defRPr sz="1800" b="0">
                <a:solidFill>
                  <a:srgbClr val="333333"/>
                </a:solidFill>
              </a:defRPr>
            </a:pPr>
            <a:r>
              <a:rPr lang="en-US" sz="1700">
                <a:latin typeface="Arial" panose="020B0604020202020204" pitchFamily="34" charset="0"/>
                <a:cs typeface="Arial" panose="020B0604020202020204" pitchFamily="34" charset="0"/>
              </a:rPr>
              <a:t>NLP_SQLizer: A self-hostable AI copilot for querying SQL databases</a:t>
            </a:r>
            <a:br>
              <a:rPr lang="en-US" sz="1700">
                <a:latin typeface="Arial" panose="020B0604020202020204" pitchFamily="34" charset="0"/>
                <a:cs typeface="Arial" panose="020B0604020202020204" pitchFamily="34" charset="0"/>
              </a:rPr>
            </a:br>
            <a:endParaRPr lang="en-US" sz="1700">
              <a:latin typeface="Arial" panose="020B0604020202020204" pitchFamily="34" charset="0"/>
              <a:cs typeface="Arial" panose="020B0604020202020204" pitchFamily="34" charset="0"/>
            </a:endParaRPr>
          </a:p>
          <a:p>
            <a:pPr marL="0" indent="0">
              <a:lnSpc>
                <a:spcPct val="90000"/>
              </a:lnSpc>
              <a:spcAft>
                <a:spcPts val="1200"/>
              </a:spcAft>
              <a:buNone/>
              <a:defRPr sz="1800" b="0">
                <a:solidFill>
                  <a:srgbClr val="333333"/>
                </a:solidFill>
              </a:defRPr>
            </a:pPr>
            <a:r>
              <a:rPr lang="en-US" sz="1700">
                <a:latin typeface="Arial" panose="020B0604020202020204" pitchFamily="34" charset="0"/>
                <a:cs typeface="Arial" panose="020B0604020202020204" pitchFamily="34" charset="0"/>
              </a:rPr>
              <a:t>Key Features:</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Natural language to SQL conversion with voice input support</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Schema-specific model training for improved accuracy</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Multi-candidate generation with intelligent ranking</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Safety-first design: read-only, EXPLAIN gates, query validation</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Real-time schema exploration and visualization</a:t>
            </a:r>
          </a:p>
          <a:p>
            <a:pPr>
              <a:lnSpc>
                <a:spcPct val="90000"/>
              </a:lnSpc>
              <a:spcAft>
                <a:spcPts val="1200"/>
              </a:spcAft>
              <a:defRPr sz="1800" b="0">
                <a:solidFill>
                  <a:srgbClr val="333333"/>
                </a:solidFill>
              </a:defRPr>
            </a:pPr>
            <a:r>
              <a:rPr lang="en-US" sz="1700">
                <a:latin typeface="Arial" panose="020B0604020202020204" pitchFamily="34" charset="0"/>
                <a:cs typeface="Arial" panose="020B0604020202020204" pitchFamily="34" charset="0"/>
              </a:rPr>
              <a:t>PostgreSQL support (extensible to MySQL/SQLite)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defRPr sz="3600" b="1">
                <a:solidFill>
                  <a:srgbClr val="0066CC"/>
                </a:solidFill>
              </a:defRPr>
            </a:pPr>
            <a:r>
              <a:rPr lang="en-US" sz="3500">
                <a:solidFill>
                  <a:srgbClr val="FFFFFF"/>
                </a:solidFill>
              </a:rPr>
              <a:t>System Architecture</a:t>
            </a:r>
          </a:p>
        </p:txBody>
      </p:sp>
      <p:sp>
        <p:nvSpPr>
          <p:cNvPr id="3" name="Content Placeholder 2"/>
          <p:cNvSpPr>
            <a:spLocks noGrp="1"/>
          </p:cNvSpPr>
          <p:nvPr>
            <p:ph idx="1"/>
          </p:nvPr>
        </p:nvSpPr>
        <p:spPr>
          <a:xfrm>
            <a:off x="1028699" y="1587029"/>
            <a:ext cx="7293023" cy="5264618"/>
          </a:xfrm>
        </p:spPr>
        <p:txBody>
          <a:bodyPr anchor="ctr">
            <a:noAutofit/>
          </a:bodyPr>
          <a:lstStyle/>
          <a:p>
            <a:pPr marL="0" indent="0">
              <a:lnSpc>
                <a:spcPct val="90000"/>
              </a:lnSpc>
              <a:spcAft>
                <a:spcPts val="1200"/>
              </a:spcAft>
              <a:buNone/>
              <a:defRPr sz="1800" b="0">
                <a:solidFill>
                  <a:srgbClr val="333333"/>
                </a:solidFill>
              </a:defRPr>
            </a:pPr>
            <a:r>
              <a:rPr lang="en-US" sz="1600" dirty="0">
                <a:latin typeface="Arial" panose="020B0604020202020204" pitchFamily="34" charset="0"/>
                <a:cs typeface="Arial" panose="020B0604020202020204" pitchFamily="34" charset="0"/>
              </a:rPr>
              <a:t>Three-Tier Architecture:</a:t>
            </a:r>
          </a:p>
          <a:p>
            <a:pPr>
              <a:lnSpc>
                <a:spcPct val="90000"/>
              </a:lnSpc>
              <a:spcAft>
                <a:spcPts val="1200"/>
              </a:spcAft>
              <a:defRPr sz="1800" b="0">
                <a:solidFill>
                  <a:srgbClr val="333333"/>
                </a:solidFill>
              </a:defRPr>
            </a:pPr>
            <a:r>
              <a:rPr lang="en-US" sz="1400" dirty="0">
                <a:latin typeface="Arial" panose="020B0604020202020204" pitchFamily="34" charset="0"/>
                <a:cs typeface="Arial" panose="020B0604020202020204" pitchFamily="34" charset="0"/>
              </a:rPr>
              <a:t>Frontend (React + Vite):</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Chat interface with voice input (Web Speech API)</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Schema explorer for database visualization</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Connection management with secure credential handling</a:t>
            </a:r>
          </a:p>
          <a:p>
            <a:pPr>
              <a:lnSpc>
                <a:spcPct val="90000"/>
              </a:lnSpc>
              <a:spcAft>
                <a:spcPts val="1200"/>
              </a:spcAft>
              <a:defRPr sz="1800" b="0">
                <a:solidFill>
                  <a:srgbClr val="333333"/>
                </a:solidFill>
              </a:defRPr>
            </a:pPr>
            <a:r>
              <a:rPr lang="en-US" sz="1400" dirty="0">
                <a:latin typeface="Arial" panose="020B0604020202020204" pitchFamily="34" charset="0"/>
                <a:cs typeface="Arial" panose="020B0604020202020204" pitchFamily="34" charset="0"/>
              </a:rPr>
              <a:t>Backend (</a:t>
            </a:r>
            <a:r>
              <a:rPr lang="en-US" sz="1400" dirty="0" err="1">
                <a:latin typeface="Arial" panose="020B0604020202020204" pitchFamily="34" charset="0"/>
                <a:cs typeface="Arial" panose="020B0604020202020204" pitchFamily="34" charset="0"/>
              </a:rPr>
              <a:t>FastAPI</a:t>
            </a:r>
            <a:r>
              <a:rPr lang="en-US" sz="1400" dirty="0">
                <a:latin typeface="Arial" panose="020B0604020202020204" pitchFamily="34" charset="0"/>
                <a:cs typeface="Arial" panose="020B0604020202020204" pitchFamily="34" charset="0"/>
              </a:rPr>
              <a:t> + Python):</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RESTful API for database connections and queries</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Schema crawler for metadata extraction</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NL→SQL planner with candidate generation</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Model training pipeline for schema-specific learning</a:t>
            </a:r>
          </a:p>
          <a:p>
            <a:pPr>
              <a:lnSpc>
                <a:spcPct val="90000"/>
              </a:lnSpc>
              <a:spcAft>
                <a:spcPts val="1200"/>
              </a:spcAft>
              <a:defRPr sz="1800" b="0">
                <a:solidFill>
                  <a:srgbClr val="333333"/>
                </a:solidFill>
              </a:defRPr>
            </a:pPr>
            <a:r>
              <a:rPr lang="en-US" sz="1400" dirty="0">
                <a:latin typeface="Arial" panose="020B0604020202020204" pitchFamily="34" charset="0"/>
                <a:cs typeface="Arial" panose="020B0604020202020204" pitchFamily="34" charset="0"/>
              </a:rPr>
              <a:t>Database Layer:</a:t>
            </a:r>
          </a:p>
          <a:p>
            <a:pPr lvl="1">
              <a:lnSpc>
                <a:spcPct val="90000"/>
              </a:lnSpc>
              <a:spcAft>
                <a:spcPts val="1200"/>
              </a:spcAft>
              <a:defRPr sz="1800" b="0">
                <a:solidFill>
                  <a:srgbClr val="333333"/>
                </a:solidFill>
              </a:defRPr>
            </a:pPr>
            <a:r>
              <a:rPr lang="en-US" sz="1200" dirty="0">
                <a:latin typeface="Arial"/>
                <a:cs typeface="Arial"/>
              </a:rPr>
              <a:t>PostgreSQL and MongoDB adapter (read-only connections)</a:t>
            </a:r>
          </a:p>
          <a:p>
            <a:pPr lvl="1">
              <a:lnSpc>
                <a:spcPct val="90000"/>
              </a:lnSpc>
              <a:spcAft>
                <a:spcPts val="1200"/>
              </a:spcAft>
              <a:defRPr sz="1800" b="0">
                <a:solidFill>
                  <a:srgbClr val="333333"/>
                </a:solidFill>
              </a:defRPr>
            </a:pPr>
            <a:r>
              <a:rPr lang="en-US" sz="1200" dirty="0">
                <a:latin typeface="Arial" panose="020B0604020202020204" pitchFamily="34" charset="0"/>
                <a:cs typeface="Arial" panose="020B0604020202020204" pitchFamily="34" charset="0"/>
              </a:rPr>
              <a:t>Connection pooling and timeout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defRPr sz="3600" b="1">
                <a:solidFill>
                  <a:srgbClr val="0066CC"/>
                </a:solidFill>
              </a:defRPr>
            </a:pPr>
            <a:r>
              <a:rPr lang="en-US" sz="3500">
                <a:solidFill>
                  <a:srgbClr val="FFFFFF"/>
                </a:solidFill>
              </a:rPr>
              <a:t>Implementation: NL→SQL Pipeline</a:t>
            </a:r>
          </a:p>
        </p:txBody>
      </p:sp>
      <p:sp>
        <p:nvSpPr>
          <p:cNvPr id="3" name="Content Placeholder 2"/>
          <p:cNvSpPr>
            <a:spLocks noGrp="1"/>
          </p:cNvSpPr>
          <p:nvPr>
            <p:ph idx="1"/>
          </p:nvPr>
        </p:nvSpPr>
        <p:spPr>
          <a:xfrm>
            <a:off x="1028699" y="2318197"/>
            <a:ext cx="7293023" cy="3683358"/>
          </a:xfrm>
        </p:spPr>
        <p:txBody>
          <a:bodyPr anchor="ctr">
            <a:normAutofit/>
          </a:bodyPr>
          <a:lstStyle/>
          <a:p>
            <a:pPr marL="0" indent="0">
              <a:lnSpc>
                <a:spcPct val="90000"/>
              </a:lnSpc>
              <a:spcAft>
                <a:spcPts val="1200"/>
              </a:spcAft>
              <a:buNone/>
              <a:defRPr sz="1800" b="0">
                <a:solidFill>
                  <a:srgbClr val="333333"/>
                </a:solidFill>
              </a:defRPr>
            </a:pPr>
            <a:r>
              <a:rPr lang="en-US" sz="1800" dirty="0">
                <a:latin typeface="Arial"/>
                <a:cs typeface="Arial"/>
              </a:rPr>
              <a:t>7-Step Query Generation Process:</a:t>
            </a:r>
            <a:endParaRPr lang="en-US" sz="1800">
              <a:latin typeface="Arial"/>
              <a:cs typeface="Arial"/>
            </a:endParaRP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Intent Analysis: Parse question to identify entities, filters, aggregations</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Schema Grounding: Map phrases to tables/columns using fuzzy matching</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Candidate Generation: Create 3-5 SQL variants via FK-aware join paths</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Safety Checks: SQL parse/AST validation, denylist, LIMIT injection</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EXPLAIN Gate: Reject expensive plans; try next candidate</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Execution: Run read-only query with row limits and timeouts</a:t>
            </a:r>
          </a:p>
          <a:p>
            <a:pPr marL="628650" lvl="1" indent="-228600">
              <a:lnSpc>
                <a:spcPct val="90000"/>
              </a:lnSpc>
              <a:spcAft>
                <a:spcPts val="1200"/>
              </a:spcAft>
              <a:buFont typeface="+mj-lt"/>
              <a:buAutoNum type="arabicPeriod"/>
              <a:defRPr sz="1800" b="0">
                <a:solidFill>
                  <a:srgbClr val="333333"/>
                </a:solidFill>
              </a:defRPr>
            </a:pPr>
            <a:r>
              <a:rPr lang="en-US" sz="1400" dirty="0">
                <a:latin typeface="Arial"/>
                <a:cs typeface="Arial"/>
              </a:rPr>
              <a:t>Explanation: Generate human-readable description of query logic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2500">
                <a:solidFill>
                  <a:srgbClr val="FFFFFF"/>
                </a:solidFill>
              </a:rPr>
              <a:t>Implementation: Schema-Specific Model Training</a:t>
            </a:r>
          </a:p>
        </p:txBody>
      </p:sp>
      <p:sp>
        <p:nvSpPr>
          <p:cNvPr id="3" name="Content Placeholder 2"/>
          <p:cNvSpPr>
            <a:spLocks noGrp="1"/>
          </p:cNvSpPr>
          <p:nvPr>
            <p:ph idx="1"/>
          </p:nvPr>
        </p:nvSpPr>
        <p:spPr>
          <a:xfrm>
            <a:off x="3607694" y="649480"/>
            <a:ext cx="4916510" cy="5546047"/>
          </a:xfrm>
        </p:spPr>
        <p:txBody>
          <a:bodyPr anchor="ctr">
            <a:noAutofit/>
          </a:bodyPr>
          <a:lstStyle/>
          <a:p>
            <a:pPr marL="0" indent="0">
              <a:lnSpc>
                <a:spcPct val="90000"/>
              </a:lnSpc>
              <a:spcAft>
                <a:spcPts val="1200"/>
              </a:spcAft>
              <a:buNone/>
              <a:defRPr sz="1800" b="0">
                <a:solidFill>
                  <a:srgbClr val="333333"/>
                </a:solidFill>
              </a:defRPr>
            </a:pPr>
            <a:r>
              <a:rPr lang="en-US" sz="1600" dirty="0">
                <a:latin typeface="Arial"/>
                <a:cs typeface="Arial"/>
              </a:rPr>
              <a:t>Novel Approach: Train models that learn each database schema deeply</a:t>
            </a:r>
          </a:p>
          <a:p>
            <a:pPr marL="0" indent="0">
              <a:lnSpc>
                <a:spcPct val="90000"/>
              </a:lnSpc>
              <a:spcAft>
                <a:spcPts val="1200"/>
              </a:spcAft>
              <a:buNone/>
              <a:defRPr sz="1800" b="0">
                <a:solidFill>
                  <a:srgbClr val="333333"/>
                </a:solidFill>
              </a:defRPr>
            </a:pPr>
            <a:endParaRPr lang="en-US" sz="1200" dirty="0">
              <a:latin typeface="Arial" panose="020B0604020202020204" pitchFamily="34" charset="0"/>
              <a:cs typeface="Arial" panose="020B0604020202020204" pitchFamily="34" charset="0"/>
            </a:endParaRPr>
          </a:p>
          <a:p>
            <a:pPr marL="0" indent="0">
              <a:lnSpc>
                <a:spcPct val="90000"/>
              </a:lnSpc>
              <a:spcAft>
                <a:spcPts val="1200"/>
              </a:spcAft>
              <a:buNone/>
              <a:defRPr sz="1800" b="0">
                <a:solidFill>
                  <a:srgbClr val="333333"/>
                </a:solidFill>
              </a:defRPr>
            </a:pPr>
            <a:r>
              <a:rPr lang="en-US" sz="1600" dirty="0">
                <a:latin typeface="Arial"/>
                <a:cs typeface="Arial"/>
              </a:rPr>
              <a:t>Training Pipeline:</a:t>
            </a:r>
          </a:p>
          <a:p>
            <a:pPr marL="0" indent="0">
              <a:lnSpc>
                <a:spcPct val="90000"/>
              </a:lnSpc>
              <a:spcAft>
                <a:spcPts val="1200"/>
              </a:spcAft>
              <a:buNone/>
              <a:defRPr sz="1800" b="0">
                <a:solidFill>
                  <a:srgbClr val="333333"/>
                </a:solidFill>
              </a:defRPr>
            </a:pPr>
            <a:r>
              <a:rPr lang="en-US" sz="1600" dirty="0">
                <a:latin typeface="Arial"/>
                <a:cs typeface="Arial"/>
              </a:rPr>
              <a:t>Stage 1: Generate synthetic training data using LLM</a:t>
            </a:r>
          </a:p>
          <a:p>
            <a:pPr>
              <a:lnSpc>
                <a:spcPct val="90000"/>
              </a:lnSpc>
              <a:spcAft>
                <a:spcPts val="1200"/>
              </a:spcAft>
              <a:defRPr sz="1800" b="0">
                <a:solidFill>
                  <a:srgbClr val="333333"/>
                </a:solidFill>
              </a:defRPr>
            </a:pPr>
            <a:r>
              <a:rPr lang="en-US" sz="1400" dirty="0">
                <a:latin typeface="Arial"/>
                <a:cs typeface="Arial"/>
              </a:rPr>
              <a:t>Creates NL→SQL pairs specific to schema structure</a:t>
            </a:r>
          </a:p>
          <a:p>
            <a:pPr>
              <a:lnSpc>
                <a:spcPct val="90000"/>
              </a:lnSpc>
              <a:spcAft>
                <a:spcPts val="1200"/>
              </a:spcAft>
              <a:defRPr sz="1800" b="0">
                <a:solidFill>
                  <a:srgbClr val="333333"/>
                </a:solidFill>
              </a:defRPr>
            </a:pPr>
            <a:r>
              <a:rPr lang="en-US" sz="1400" dirty="0">
                <a:latin typeface="Arial"/>
                <a:cs typeface="Arial"/>
              </a:rPr>
              <a:t>Leverages schema metadata (tables, columns, relationships)</a:t>
            </a:r>
          </a:p>
          <a:p>
            <a:pPr marL="0" indent="0">
              <a:lnSpc>
                <a:spcPct val="90000"/>
              </a:lnSpc>
              <a:spcAft>
                <a:spcPts val="1200"/>
              </a:spcAft>
              <a:buNone/>
              <a:defRPr sz="1800" b="0">
                <a:solidFill>
                  <a:srgbClr val="333333"/>
                </a:solidFill>
              </a:defRPr>
            </a:pPr>
            <a:r>
              <a:rPr lang="en-US" sz="1600" dirty="0">
                <a:latin typeface="Arial"/>
                <a:cs typeface="Arial"/>
              </a:rPr>
              <a:t>Stage 2: Create schema embeddings</a:t>
            </a:r>
          </a:p>
          <a:p>
            <a:pPr>
              <a:lnSpc>
                <a:spcPct val="90000"/>
              </a:lnSpc>
              <a:spcAft>
                <a:spcPts val="1200"/>
              </a:spcAft>
              <a:defRPr sz="1800" b="0">
                <a:solidFill>
                  <a:srgbClr val="333333"/>
                </a:solidFill>
              </a:defRPr>
            </a:pPr>
            <a:r>
              <a:rPr lang="en-US" sz="1400" dirty="0">
                <a:latin typeface="Arial"/>
                <a:cs typeface="Arial"/>
              </a:rPr>
              <a:t>Embed tables, columns, and relationships using </a:t>
            </a:r>
            <a:r>
              <a:rPr lang="en-US" sz="1400" dirty="0" err="1">
                <a:latin typeface="Arial"/>
                <a:cs typeface="Arial"/>
              </a:rPr>
              <a:t>SentenceTransformers</a:t>
            </a:r>
            <a:endParaRPr lang="en-US" sz="1400" dirty="0">
              <a:latin typeface="Arial"/>
              <a:cs typeface="Arial"/>
            </a:endParaRPr>
          </a:p>
          <a:p>
            <a:pPr>
              <a:lnSpc>
                <a:spcPct val="90000"/>
              </a:lnSpc>
              <a:spcAft>
                <a:spcPts val="1200"/>
              </a:spcAft>
              <a:defRPr sz="1800" b="0">
                <a:solidFill>
                  <a:srgbClr val="333333"/>
                </a:solidFill>
              </a:defRPr>
            </a:pPr>
            <a:r>
              <a:rPr lang="en-US" sz="1400" dirty="0">
                <a:latin typeface="Arial"/>
                <a:cs typeface="Arial"/>
              </a:rPr>
              <a:t>Enable semantic search for better column/table matching</a:t>
            </a:r>
          </a:p>
          <a:p>
            <a:pPr marL="0" indent="0">
              <a:lnSpc>
                <a:spcPct val="90000"/>
              </a:lnSpc>
              <a:spcAft>
                <a:spcPts val="1200"/>
              </a:spcAft>
              <a:buNone/>
              <a:defRPr sz="1800" b="0">
                <a:solidFill>
                  <a:srgbClr val="333333"/>
                </a:solidFill>
              </a:defRPr>
            </a:pPr>
            <a:r>
              <a:rPr lang="en-US" sz="1400" dirty="0">
                <a:latin typeface="Arial"/>
                <a:cs typeface="Arial"/>
              </a:rPr>
              <a:t> </a:t>
            </a:r>
            <a:r>
              <a:rPr lang="en-US" sz="1600" dirty="0">
                <a:latin typeface="Arial"/>
                <a:cs typeface="Arial"/>
              </a:rPr>
              <a:t>Stage 3: Fine-tune encoder</a:t>
            </a:r>
          </a:p>
          <a:p>
            <a:pPr>
              <a:lnSpc>
                <a:spcPct val="90000"/>
              </a:lnSpc>
              <a:spcAft>
                <a:spcPts val="1200"/>
              </a:spcAft>
              <a:defRPr sz="1800" b="0">
                <a:solidFill>
                  <a:srgbClr val="333333"/>
                </a:solidFill>
              </a:defRPr>
            </a:pPr>
            <a:r>
              <a:rPr lang="en-US" sz="1400" dirty="0">
                <a:latin typeface="Arial"/>
                <a:cs typeface="Arial"/>
              </a:rPr>
              <a:t> Fine-tune base model on schema-specific training data</a:t>
            </a:r>
          </a:p>
          <a:p>
            <a:pPr>
              <a:lnSpc>
                <a:spcPct val="90000"/>
              </a:lnSpc>
              <a:spcAft>
                <a:spcPts val="1200"/>
              </a:spcAft>
              <a:defRPr sz="1800" b="0">
                <a:solidFill>
                  <a:srgbClr val="333333"/>
                </a:solidFill>
              </a:defRPr>
            </a:pPr>
            <a:r>
              <a:rPr lang="en-US" sz="1400" dirty="0">
                <a:latin typeface="Arial"/>
                <a:cs typeface="Arial"/>
              </a:rPr>
              <a:t>Store trained models for fast, accurate query generation</a:t>
            </a:r>
          </a:p>
          <a:p>
            <a:pPr marL="0" indent="0">
              <a:lnSpc>
                <a:spcPct val="90000"/>
              </a:lnSpc>
              <a:spcAft>
                <a:spcPts val="1200"/>
              </a:spcAft>
              <a:buNone/>
              <a:defRPr sz="1800" b="0">
                <a:solidFill>
                  <a:srgbClr val="333333"/>
                </a:solidFill>
              </a:defRPr>
            </a:pPr>
            <a:endParaRPr lang="en-US" sz="1200" dirty="0">
              <a:latin typeface="Arial" panose="020B0604020202020204" pitchFamily="34" charset="0"/>
              <a:cs typeface="Arial" panose="020B0604020202020204" pitchFamily="34" charset="0"/>
            </a:endParaRPr>
          </a:p>
          <a:p>
            <a:pPr marL="0" indent="0">
              <a:lnSpc>
                <a:spcPct val="90000"/>
              </a:lnSpc>
              <a:spcAft>
                <a:spcPts val="1200"/>
              </a:spcAft>
              <a:buNone/>
              <a:defRPr sz="1800" b="0">
                <a:solidFill>
                  <a:srgbClr val="333333"/>
                </a:solidFill>
              </a:defRPr>
            </a:pPr>
            <a:r>
              <a:rPr lang="en-US" sz="1600" dirty="0">
                <a:latin typeface="Arial"/>
                <a:cs typeface="Arial"/>
              </a:rPr>
              <a:t>Benefits: Improved accuracy, faster inference, better explanations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2200">
                <a:solidFill>
                  <a:srgbClr val="FFFFFF"/>
                </a:solidFill>
              </a:rPr>
              <a:t>Implementation: Safety Mechanisms</a:t>
            </a:r>
          </a:p>
        </p:txBody>
      </p:sp>
      <p:sp>
        <p:nvSpPr>
          <p:cNvPr id="3" name="Content Placeholder 2"/>
          <p:cNvSpPr>
            <a:spLocks noGrp="1"/>
          </p:cNvSpPr>
          <p:nvPr>
            <p:ph idx="1"/>
          </p:nvPr>
        </p:nvSpPr>
        <p:spPr>
          <a:xfrm>
            <a:off x="3607694" y="649480"/>
            <a:ext cx="4916510" cy="5546047"/>
          </a:xfrm>
        </p:spPr>
        <p:txBody>
          <a:bodyPr anchor="ctr">
            <a:noAutofit/>
          </a:bodyPr>
          <a:lstStyle/>
          <a:p>
            <a:pPr marL="0" indent="0">
              <a:lnSpc>
                <a:spcPct val="90000"/>
              </a:lnSpc>
              <a:spcAft>
                <a:spcPts val="1200"/>
              </a:spcAft>
              <a:buNone/>
              <a:defRPr sz="1800" b="0">
                <a:solidFill>
                  <a:srgbClr val="333333"/>
                </a:solidFill>
              </a:defRPr>
            </a:pPr>
            <a:r>
              <a:rPr lang="en-US" sz="1600" dirty="0">
                <a:latin typeface="Arial" panose="020B0604020202020204" pitchFamily="34" charset="0"/>
                <a:cs typeface="Arial" panose="020B0604020202020204" pitchFamily="34" charset="0"/>
              </a:rPr>
              <a:t>Multi-Layer Security Approach:</a:t>
            </a:r>
          </a:p>
          <a:p>
            <a:pPr>
              <a:lnSpc>
                <a:spcPct val="90000"/>
              </a:lnSpc>
              <a:spcAft>
                <a:spcPts val="1200"/>
              </a:spcAft>
              <a:defRPr sz="1800" b="0">
                <a:solidFill>
                  <a:srgbClr val="333333"/>
                </a:solidFill>
              </a:defRPr>
            </a:pPr>
            <a:endParaRPr lang="en-US" sz="1200" dirty="0">
              <a:latin typeface="Arial" panose="020B0604020202020204" pitchFamily="34" charset="0"/>
              <a:cs typeface="Arial" panose="020B0604020202020204" pitchFamily="34" charset="0"/>
            </a:endParaRP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1. Read-Only Database Role: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GRANT SELECT only; reject DDL/WRITE operations</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2. Static Query Validation:</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SQL parsing and AST checks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Denylist for dangerous keywords (DROP, DELETE, etc.)</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Automatic LIMIT injection when missing</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3. Runtime Protection:</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EXPLAIN gate: Reject queries with high cost estimates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Statement timeout: Prevent long-running queries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Row limits: Cap result sets (default: 500 rows)</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4. Credential Security: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No password persistence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DSN assembled only in memory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Non-secret connection profiles for reconnection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3500" dirty="0">
                <a:solidFill>
                  <a:srgbClr val="FFFFFF"/>
                </a:solidFill>
              </a:rPr>
              <a:t>Strengths of Our Solution</a:t>
            </a:r>
          </a:p>
        </p:txBody>
      </p:sp>
      <p:sp>
        <p:nvSpPr>
          <p:cNvPr id="3" name="Content Placeholder 2"/>
          <p:cNvSpPr>
            <a:spLocks noGrp="1"/>
          </p:cNvSpPr>
          <p:nvPr>
            <p:ph idx="1"/>
          </p:nvPr>
        </p:nvSpPr>
        <p:spPr>
          <a:xfrm>
            <a:off x="3607694" y="649480"/>
            <a:ext cx="4916510" cy="5546047"/>
          </a:xfrm>
        </p:spPr>
        <p:txBody>
          <a:bodyPr anchor="ctr">
            <a:noAutofit/>
          </a:bodyPr>
          <a:lstStyle/>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Schema-Specific Learning:</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Trained models understand database structure deeply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Better accuracy than generic NL→SQL systems</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Safety-First Design:</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Multiple layers of protection (static + runtime)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Zero unsafe query rate in evaluation</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Explainability: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Every query includes human-readable explanation</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Users understand how queries work</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User Experience: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Voice input support for accessibility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Schema explorer for database understanding</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CSV export and query copying</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Extensibility: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Modular architecture supports multiple databases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Easy to add MySQL/SQLite adapters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defRPr sz="3600" b="1">
                <a:solidFill>
                  <a:srgbClr val="0066CC"/>
                </a:solidFill>
              </a:defRPr>
            </a:pPr>
            <a:r>
              <a:rPr lang="en-US" sz="3200">
                <a:solidFill>
                  <a:srgbClr val="FFFFFF"/>
                </a:solidFill>
              </a:rPr>
              <a:t>Weaknesses and Limitations</a:t>
            </a:r>
          </a:p>
        </p:txBody>
      </p:sp>
      <p:sp>
        <p:nvSpPr>
          <p:cNvPr id="3" name="Content Placeholder 2"/>
          <p:cNvSpPr>
            <a:spLocks noGrp="1"/>
          </p:cNvSpPr>
          <p:nvPr>
            <p:ph idx="1"/>
          </p:nvPr>
        </p:nvSpPr>
        <p:spPr>
          <a:xfrm>
            <a:off x="3607694" y="649480"/>
            <a:ext cx="4916510" cy="5546047"/>
          </a:xfrm>
        </p:spPr>
        <p:txBody>
          <a:bodyPr anchor="ctr">
            <a:normAutofit lnSpcReduction="10000"/>
          </a:bodyPr>
          <a:lstStyle/>
          <a:p>
            <a:pPr marL="0" indent="0">
              <a:lnSpc>
                <a:spcPct val="90000"/>
              </a:lnSpc>
              <a:spcAft>
                <a:spcPts val="1200"/>
              </a:spcAft>
              <a:buNone/>
              <a:defRPr sz="1800" b="0">
                <a:solidFill>
                  <a:srgbClr val="333333"/>
                </a:solidFill>
              </a:defRPr>
            </a:pPr>
            <a:r>
              <a:rPr lang="en-US" sz="1600" dirty="0">
                <a:latin typeface="Arial" panose="020B0604020202020204" pitchFamily="34" charset="0"/>
                <a:cs typeface="Arial" panose="020B0604020202020204" pitchFamily="34" charset="0"/>
              </a:rPr>
              <a:t>Current Limitations:</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PostgreSQL Only (v1):</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MySQL/SQLite adapters planned for v2</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Schema Complexity: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Performance degrades with very large schemas (50+ tables)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Ambiguous column names require manual disambiguation</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LLM Dependency: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Requires LLM API access for query generation</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Training data generation depends on LLM availability</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Limited Aggregation Support:</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Complex window functions may not always be generated correctly</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Subqueries and CTEs need improvement</a:t>
            </a:r>
          </a:p>
          <a:p>
            <a:pPr marL="0" indent="0">
              <a:lnSpc>
                <a:spcPct val="90000"/>
              </a:lnSpc>
              <a:spcAft>
                <a:spcPts val="1200"/>
              </a:spcAft>
              <a:buNone/>
              <a:defRPr sz="1800" b="0">
                <a:solidFill>
                  <a:srgbClr val="333333"/>
                </a:solidFill>
              </a:defRPr>
            </a:pPr>
            <a:r>
              <a:rPr lang="en-US" sz="1400" dirty="0">
                <a:latin typeface="Arial" panose="020B0604020202020204" pitchFamily="34" charset="0"/>
                <a:cs typeface="Arial" panose="020B0604020202020204" pitchFamily="34" charset="0"/>
              </a:rPr>
              <a:t>Evaluation Scope:</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Tested on 2 schemas (~50 queries)</a:t>
            </a:r>
          </a:p>
          <a:p>
            <a:pPr marL="0" indent="0">
              <a:lnSpc>
                <a:spcPct val="90000"/>
              </a:lnSpc>
              <a:spcAft>
                <a:spcPts val="1200"/>
              </a:spcAft>
              <a:buNone/>
              <a:defRPr sz="1800" b="0">
                <a:solidFill>
                  <a:srgbClr val="333333"/>
                </a:solidFill>
              </a:defRPr>
            </a:pPr>
            <a:r>
              <a:rPr lang="en-US" sz="1200" dirty="0">
                <a:latin typeface="Arial" panose="020B0604020202020204" pitchFamily="34" charset="0"/>
                <a:cs typeface="Arial" panose="020B0604020202020204" pitchFamily="34" charset="0"/>
              </a:rPr>
              <a:t>	• Needs broader evaluation across diverse databases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TotalTime>
  <Words>1572</Words>
  <Application>Microsoft Office PowerPoint</Application>
  <PresentationFormat>On-screen Show (4:3)</PresentationFormat>
  <Paragraphs>247</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NLP_SQLizer</vt:lpstr>
      <vt:lpstr>Problem, Goal, and Motivation</vt:lpstr>
      <vt:lpstr>Proposed Solution</vt:lpstr>
      <vt:lpstr>System Architecture</vt:lpstr>
      <vt:lpstr>Implementation: NL→SQL Pipeline</vt:lpstr>
      <vt:lpstr>Implementation: Schema-Specific Model Training</vt:lpstr>
      <vt:lpstr>Implementation: Safety Mechanisms</vt:lpstr>
      <vt:lpstr>Strengths of Our Solution</vt:lpstr>
      <vt:lpstr>Weaknesses and Limitations</vt:lpstr>
      <vt:lpstr>Evaluation Results</vt:lpstr>
      <vt:lpstr>Evaluation Metrics Breakdown</vt:lpstr>
      <vt:lpstr>Future Work and Improvements</vt:lpstr>
      <vt:lpstr>Comparison with Closest Work</vt:lpstr>
      <vt:lpstr>Technical Comparison</vt:lpstr>
      <vt:lpstr>Demo: NL --&gt; SQL Generation</vt:lpstr>
      <vt:lpstr>Key Takeaways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Singh, Kartavya (singhk6)</cp:lastModifiedBy>
  <cp:revision>454</cp:revision>
  <dcterms:created xsi:type="dcterms:W3CDTF">2013-01-27T09:14:16Z</dcterms:created>
  <dcterms:modified xsi:type="dcterms:W3CDTF">2025-11-18T04:59:03Z</dcterms:modified>
  <cp:category/>
</cp:coreProperties>
</file>